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8"/>
  </p:notesMasterIdLst>
  <p:handoutMasterIdLst>
    <p:handoutMasterId r:id="rId99"/>
  </p:handoutMasterIdLst>
  <p:sldIdLst>
    <p:sldId id="256" r:id="rId5"/>
    <p:sldId id="269" r:id="rId6"/>
    <p:sldId id="266" r:id="rId7"/>
    <p:sldId id="267" r:id="rId8"/>
    <p:sldId id="268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300" r:id="rId38"/>
    <p:sldId id="299" r:id="rId39"/>
    <p:sldId id="301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  <p:sldId id="359" r:id="rId9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3E7D74-D790-46CF-8588-2810B3EF0253}">
          <p14:sldIdLst>
            <p14:sldId id="256"/>
          </p14:sldIdLst>
        </p14:section>
        <p14:section name="صفحة تسجيل الدخول" id="{AE9CA444-66E6-493D-B3F5-40D4B66B4B77}">
          <p14:sldIdLst>
            <p14:sldId id="269"/>
            <p14:sldId id="266"/>
            <p14:sldId id="267"/>
            <p14:sldId id="268"/>
            <p14:sldId id="270"/>
          </p14:sldIdLst>
        </p14:section>
        <p14:section name=" الجدول الزمني" id="{056C9B87-6356-40DD-BC3E-FB164DF808FF}">
          <p14:sldIdLst>
            <p14:sldId id="271"/>
            <p14:sldId id="273"/>
            <p14:sldId id="274"/>
            <p14:sldId id="275"/>
            <p14:sldId id="276"/>
            <p14:sldId id="277"/>
          </p14:sldIdLst>
        </p14:section>
        <p14:section name="المحافظ" id="{D64A9069-3D5F-4A05-8739-A7EBB09A87D2}">
          <p14:sldIdLst>
            <p14:sldId id="278"/>
            <p14:sldId id="279"/>
            <p14:sldId id="280"/>
          </p14:sldIdLst>
        </p14:section>
        <p14:section name="البرنامج" id="{BD812CB9-8017-47F1-87A4-39897152B93E}">
          <p14:sldIdLst>
            <p14:sldId id="281"/>
            <p14:sldId id="282"/>
            <p14:sldId id="283"/>
          </p14:sldIdLst>
        </p14:section>
        <p14:section name="المشروع" id="{8B0633F3-2F45-45C5-8BAE-EFBCFDF22BD7}">
          <p14:sldIdLst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300"/>
            <p14:sldId id="299"/>
            <p14:sldId id="301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</p14:sldIdLst>
        </p14:section>
        <p14:section name="مركز المهام" id="{E5BD3184-9102-4F92-9F4C-0BC925CB9E20}">
          <p14:sldIdLst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</p14:sldIdLst>
        </p14:section>
        <p14:section name="الاعتماديات" id="{E2E02EA8-09DD-4DEC-9926-7C4C0594E0AB}">
          <p14:sldIdLst>
            <p14:sldId id="334"/>
            <p14:sldId id="335"/>
            <p14:sldId id="336"/>
          </p14:sldIdLst>
        </p14:section>
        <p14:section name="لوحة التحكم" id="{8F21130A-5F01-41C6-A94A-46D94EEFA58F}">
          <p14:sldIdLst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</p14:sldIdLst>
        </p14:section>
        <p14:section name="تسجيل الخروج" id="{6D5DC2F7-E0C2-4199-BEBD-FB0B09704FE4}">
          <p14:sldIdLst>
            <p14:sldId id="358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5434"/>
    <a:srgbClr val="6F787F"/>
    <a:srgbClr val="194776"/>
    <a:srgbClr val="EDC456"/>
    <a:srgbClr val="ABBC40"/>
    <a:srgbClr val="008494"/>
    <a:srgbClr val="B79E80"/>
    <a:srgbClr val="B65534"/>
    <a:srgbClr val="8F3D97"/>
    <a:srgbClr val="EFA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5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72"/>
    </p:cViewPr>
  </p:sorterViewPr>
  <p:notesViewPr>
    <p:cSldViewPr snapToGrid="0" showGuide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theme" Target="theme/theme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D987F0-FD10-DE29-3EAC-D2A33C43E5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55275-D34E-0E75-DF63-5A41B9446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855B2-5E24-4F9F-869B-2C01D644CD30}" type="datetimeFigureOut">
              <a:rPr lang="en-US" smtClean="0"/>
              <a:t>2024-05-15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1A6A33-C6F0-A484-8033-77AC2CFF88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28783-288E-2A10-C89E-38558285B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BE5FF-7731-496D-B7D4-C880ABA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5943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11FFA-D8D4-43EE-9BED-C2A781051BD8}" type="datetimeFigureOut">
              <a:rPr lang="en-US" smtClean="0"/>
              <a:t>2024-05-15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B18C0-E112-409B-B428-D30A98B6D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8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B18C0-E112-409B-B428-D30A98B6D65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3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B18C0-E112-409B-B428-D30A98B6D65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3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B18C0-E112-409B-B428-D30A98B6D65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4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0764519-1859-5AF5-45CB-FBB00BD8D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298" y="325712"/>
            <a:ext cx="2763690" cy="99792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A62FFBE-3B63-A4D5-6AB1-8832905F4F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6574" y="2728985"/>
            <a:ext cx="8591549" cy="9237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rtl="1">
              <a:defRPr sz="2800" b="1">
                <a:solidFill>
                  <a:srgbClr val="B65534"/>
                </a:solidFill>
                <a:latin typeface="+mj-lt"/>
                <a:cs typeface="Bahij Janna" panose="02040503050201020203" pitchFamily="18" charset="-78"/>
              </a:defRPr>
            </a:lvl1pPr>
          </a:lstStyle>
          <a:p>
            <a:r>
              <a:rPr lang="en-US" dirty="0"/>
              <a:t>Click to edit Section..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D7B69CBC-F08A-D853-C15B-1F2C45BB5C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6574" y="3951595"/>
            <a:ext cx="8591549" cy="514873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2400">
                <a:solidFill>
                  <a:srgbClr val="B65534"/>
                </a:solidFill>
                <a:latin typeface="+mj-lt"/>
                <a:cs typeface="Bahij Janna" panose="02040503050201020203" pitchFamily="18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 section..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AAFBD-4DA8-44EF-A4BA-20CB49ED2E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4545" y="4262410"/>
            <a:ext cx="12192001" cy="35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46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A185A7-A8CA-81F5-4A7E-F607D901EE8D}"/>
              </a:ext>
            </a:extLst>
          </p:cNvPr>
          <p:cNvSpPr/>
          <p:nvPr userDrawn="1"/>
        </p:nvSpPr>
        <p:spPr>
          <a:xfrm>
            <a:off x="143446" y="6487761"/>
            <a:ext cx="376912" cy="210256"/>
          </a:xfrm>
          <a:prstGeom prst="roundRect">
            <a:avLst>
              <a:gd name="adj" fmla="val 50000"/>
            </a:avLst>
          </a:prstGeom>
          <a:solidFill>
            <a:srgbClr val="B45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utiger LT Arabic 55 Roman" panose="01000000000000000000" pitchFamily="2" charset="-78"/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E55AD4E9-217A-083C-5E89-00902D78B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49" b="17875"/>
          <a:stretch/>
        </p:blipFill>
        <p:spPr>
          <a:xfrm>
            <a:off x="7982373" y="764181"/>
            <a:ext cx="4222898" cy="6038825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D5BF1C3-929D-504F-2BFB-C6F3095715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915" y="189100"/>
            <a:ext cx="2022866" cy="730428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7AA91699-55D4-639F-E8FE-CAD7791C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100"/>
            <a:ext cx="9419756" cy="6265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algn="just" defTabSz="914400" rtl="1" eaLnBrk="1" latinLnBrk="0" hangingPunct="1">
              <a:lnSpc>
                <a:spcPct val="120000"/>
              </a:lnSpc>
              <a:defRPr kumimoji="0" lang="en-US" sz="2800" b="1" i="0" u="none" strike="noStrike" kern="1200" cap="none" spc="0" normalizeH="0" baseline="0" dirty="0">
                <a:ln>
                  <a:noFill/>
                </a:ln>
                <a:solidFill>
                  <a:srgbClr val="B55434"/>
                </a:solidFill>
                <a:effectLst/>
                <a:uLnTx/>
                <a:uFillTx/>
                <a:latin typeface="+mj-lt"/>
                <a:ea typeface="+mj-ea"/>
                <a:cs typeface="Bahij Janna" panose="02040503050201020203" pitchFamily="18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FEEBC002-989B-18CE-C732-679073742C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12022391" y="-10021"/>
            <a:ext cx="182880" cy="98693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8F47DA-9592-57F0-BCEC-AA615D2C794A}"/>
              </a:ext>
            </a:extLst>
          </p:cNvPr>
          <p:cNvCxnSpPr>
            <a:cxnSpLocks/>
          </p:cNvCxnSpPr>
          <p:nvPr userDrawn="1"/>
        </p:nvCxnSpPr>
        <p:spPr>
          <a:xfrm>
            <a:off x="9660835" y="0"/>
            <a:ext cx="0" cy="950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3903E4A9-2BE0-E146-E70B-B9F32BCC5A01}"/>
              </a:ext>
            </a:extLst>
          </p:cNvPr>
          <p:cNvSpPr txBox="1">
            <a:spLocks/>
          </p:cNvSpPr>
          <p:nvPr userDrawn="1"/>
        </p:nvSpPr>
        <p:spPr>
          <a:xfrm>
            <a:off x="128546" y="6487761"/>
            <a:ext cx="380662" cy="21025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60EF5E4-35CF-4C29-B9F8-D683A03DA2A9}" type="slidenum">
              <a:rPr lang="id-ID" sz="1000" smtClean="0">
                <a:solidFill>
                  <a:srgbClr val="FFFFFF"/>
                </a:solidFill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pPr algn="ctr">
                <a:defRPr/>
              </a:pPr>
              <a:t>‹#›</a:t>
            </a:fld>
            <a:endParaRPr lang="id-ID" sz="1000" dirty="0">
              <a:solidFill>
                <a:srgbClr val="FFFFFF"/>
              </a:solidFill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22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980CA1C6-70D1-EC0D-9417-B1E80406FA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49" b="17875"/>
          <a:stretch/>
        </p:blipFill>
        <p:spPr>
          <a:xfrm>
            <a:off x="7975598" y="759436"/>
            <a:ext cx="4222898" cy="6038825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5A39FCD-4AC3-B574-69DA-7445CD6D99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915" y="189100"/>
            <a:ext cx="2022866" cy="730428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F495DF0B-5505-2172-21D0-AF63656E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100"/>
            <a:ext cx="9419756" cy="6265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algn="just" defTabSz="914400" rtl="1" eaLnBrk="1" latinLnBrk="0" hangingPunct="1">
              <a:lnSpc>
                <a:spcPct val="120000"/>
              </a:lnSpc>
              <a:defRPr kumimoji="0" lang="en-US" sz="2800" b="1" i="0" u="none" strike="noStrike" kern="1200" cap="none" spc="0" normalizeH="0" baseline="0" dirty="0">
                <a:ln>
                  <a:noFill/>
                </a:ln>
                <a:solidFill>
                  <a:srgbClr val="B5543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1E784080-CA53-C11F-E3D5-C9C4357D81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12022391" y="-10021"/>
            <a:ext cx="182880" cy="98693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63DD1D-D44E-7DF4-1232-65BD434CD271}"/>
              </a:ext>
            </a:extLst>
          </p:cNvPr>
          <p:cNvSpPr/>
          <p:nvPr userDrawn="1"/>
        </p:nvSpPr>
        <p:spPr>
          <a:xfrm>
            <a:off x="147196" y="6458644"/>
            <a:ext cx="376912" cy="210256"/>
          </a:xfrm>
          <a:prstGeom prst="roundRect">
            <a:avLst>
              <a:gd name="adj" fmla="val 50000"/>
            </a:avLst>
          </a:prstGeom>
          <a:solidFill>
            <a:srgbClr val="B45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utiger LT Arabic 55 Roman" panose="01000000000000000000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B7A9B-72F8-4228-BCAC-D2A966FEF908}"/>
              </a:ext>
            </a:extLst>
          </p:cNvPr>
          <p:cNvSpPr txBox="1">
            <a:spLocks/>
          </p:cNvSpPr>
          <p:nvPr userDrawn="1"/>
        </p:nvSpPr>
        <p:spPr>
          <a:xfrm>
            <a:off x="94025" y="6477734"/>
            <a:ext cx="483253" cy="17207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60EF5E4-35CF-4C29-B9F8-D683A03DA2A9}" type="slidenum">
              <a:rPr lang="id-ID" sz="1000" smtClean="0">
                <a:solidFill>
                  <a:srgbClr val="FFFFFF"/>
                </a:solidFill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pPr algn="ctr">
                <a:defRPr/>
              </a:pPr>
              <a:t>‹#›</a:t>
            </a:fld>
            <a:endParaRPr lang="id-ID" sz="1000" dirty="0">
              <a:solidFill>
                <a:srgbClr val="FFFFFF"/>
              </a:solidFill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7924F8-A39B-B64F-6F4F-8C5A2C3C41D0}"/>
              </a:ext>
            </a:extLst>
          </p:cNvPr>
          <p:cNvCxnSpPr>
            <a:cxnSpLocks/>
          </p:cNvCxnSpPr>
          <p:nvPr userDrawn="1"/>
        </p:nvCxnSpPr>
        <p:spPr>
          <a:xfrm>
            <a:off x="9660835" y="0"/>
            <a:ext cx="0" cy="950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60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513BF353-71FD-E33B-6198-72570AD1C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7" r="24855"/>
          <a:stretch/>
        </p:blipFill>
        <p:spPr>
          <a:xfrm>
            <a:off x="8672115" y="0"/>
            <a:ext cx="3519886" cy="3649553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0764519-1859-5AF5-45CB-FBB00BD8DE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39" y="1019183"/>
            <a:ext cx="2763690" cy="997927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9F2DA111-747F-8BB8-DEA3-417D4BF94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68014" r="37145" b="27405"/>
          <a:stretch/>
        </p:blipFill>
        <p:spPr>
          <a:xfrm>
            <a:off x="2933700" y="4495800"/>
            <a:ext cx="9682119" cy="762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A62FFBE-3B63-A4D5-6AB1-8832905F4F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9450" y="4799426"/>
            <a:ext cx="8591549" cy="9237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rtl="1">
              <a:defRPr sz="5400">
                <a:solidFill>
                  <a:srgbClr val="B65534"/>
                </a:solidFill>
                <a:latin typeface="Bahij Janna" panose="02040503050201020203" pitchFamily="18" charset="-78"/>
                <a:cs typeface="+mj-cs"/>
              </a:defRPr>
            </a:lvl1pPr>
          </a:lstStyle>
          <a:p>
            <a:r>
              <a:rPr lang="ar-SA" dirty="0"/>
              <a:t>شكرا لكم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87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C2C885-55EC-72EE-EAF1-4DE5AD5429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7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804B431A-04A8-8FBB-AF5E-8E4D891C6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8" b="12034"/>
          <a:stretch/>
        </p:blipFill>
        <p:spPr>
          <a:xfrm>
            <a:off x="6354170" y="132197"/>
            <a:ext cx="5837829" cy="6725803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BA50199-6514-B9B7-82A5-F22944C742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7" y="5827963"/>
            <a:ext cx="1575924" cy="5690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2AB2D7-698F-7973-3140-8E007C81ADD5}"/>
              </a:ext>
            </a:extLst>
          </p:cNvPr>
          <p:cNvSpPr txBox="1"/>
          <p:nvPr userDrawn="1"/>
        </p:nvSpPr>
        <p:spPr>
          <a:xfrm>
            <a:off x="5515427" y="51927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n-ea"/>
                <a:cs typeface="Frutiger LT Arabic 45 Light" panose="01000000000000000000" pitchFamily="2" charset="-78"/>
              </a:rPr>
              <a:t>جدول المحتويات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n-ea"/>
              <a:cs typeface="Frutiger LT Arabic 45 Ligh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795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C2C885-55EC-72EE-EAF1-4DE5AD5429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7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B094D269-FF8A-CE8E-37A0-54B2B8A1D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8" b="12034"/>
          <a:stretch/>
        </p:blipFill>
        <p:spPr>
          <a:xfrm>
            <a:off x="6354170" y="132197"/>
            <a:ext cx="5837829" cy="672580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E2EAD80-DEF9-8772-9D78-3A4D1F2EA7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405726"/>
            <a:ext cx="10515599" cy="9237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rtl="1">
              <a:defRPr sz="2800">
                <a:solidFill>
                  <a:schemeClr val="bg1"/>
                </a:solidFill>
                <a:latin typeface="Bahij Janna" panose="02040503050201020203" pitchFamily="18" charset="-78"/>
                <a:cs typeface="Bahij Janna" panose="02040503050201020203" pitchFamily="18" charset="-78"/>
              </a:defRPr>
            </a:lvl1pPr>
          </a:lstStyle>
          <a:p>
            <a:r>
              <a:rPr lang="en-US"/>
              <a:t>Click to edit Section..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EEBDDBC-6F3E-5EF1-CAF0-80BBAFD61D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329432"/>
            <a:ext cx="10515599" cy="514873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2400">
                <a:solidFill>
                  <a:schemeClr val="bg1"/>
                </a:solidFill>
                <a:latin typeface="Bahij Janna" panose="02040503050201020203" pitchFamily="18" charset="-78"/>
                <a:cs typeface="Bahij Janna" panose="02040503050201020203" pitchFamily="18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section..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E298674-26F6-7EC6-F29A-F32BD31D3B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68014" r="37145" b="27405"/>
          <a:stretch/>
        </p:blipFill>
        <p:spPr>
          <a:xfrm>
            <a:off x="2120900" y="4399189"/>
            <a:ext cx="9682119" cy="69621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12B3FAB-CAE5-D30C-CF09-1D64B7261D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7" y="5827963"/>
            <a:ext cx="1575924" cy="56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6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C2C885-55EC-72EE-EAF1-4DE5AD5429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D125C76C-3D66-0D27-0433-880DD5CA5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8" b="12034"/>
          <a:stretch/>
        </p:blipFill>
        <p:spPr>
          <a:xfrm>
            <a:off x="6354170" y="132197"/>
            <a:ext cx="5837829" cy="672580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E2EAD80-DEF9-8772-9D78-3A4D1F2EA7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405726"/>
            <a:ext cx="10515599" cy="9237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rtl="1">
              <a:defRPr sz="2800">
                <a:solidFill>
                  <a:schemeClr val="bg1"/>
                </a:solidFill>
                <a:latin typeface="Bahij Janna" panose="02040503050201020203" pitchFamily="18" charset="-78"/>
                <a:cs typeface="Bahij Janna" panose="02040503050201020203" pitchFamily="18" charset="-78"/>
              </a:defRPr>
            </a:lvl1pPr>
          </a:lstStyle>
          <a:p>
            <a:r>
              <a:rPr lang="en-US"/>
              <a:t>Click to edit Section..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EEBDDBC-6F3E-5EF1-CAF0-80BBAFD61D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329432"/>
            <a:ext cx="10515599" cy="514873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2400">
                <a:solidFill>
                  <a:schemeClr val="bg1"/>
                </a:solidFill>
                <a:latin typeface="Bahij Janna" panose="02040503050201020203" pitchFamily="18" charset="-78"/>
                <a:cs typeface="Bahij Janna" panose="02040503050201020203" pitchFamily="18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section..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1A6F32-8778-AF96-AB51-06FFEAC4A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68014" r="37145" b="27405"/>
          <a:stretch/>
        </p:blipFill>
        <p:spPr>
          <a:xfrm>
            <a:off x="2120900" y="4399189"/>
            <a:ext cx="9682119" cy="69621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EB25863-1727-4C54-0222-C31B47D3F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7" y="5827963"/>
            <a:ext cx="1575924" cy="56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C2C885-55EC-72EE-EAF1-4DE5AD5429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7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804B431A-04A8-8FBB-AF5E-8E4D891C6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8" b="12034"/>
          <a:stretch/>
        </p:blipFill>
        <p:spPr>
          <a:xfrm>
            <a:off x="6354170" y="132197"/>
            <a:ext cx="5837829" cy="672580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E2EAD80-DEF9-8772-9D78-3A4D1F2EA7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405726"/>
            <a:ext cx="10515599" cy="9237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rtl="1">
              <a:defRPr sz="2800">
                <a:solidFill>
                  <a:schemeClr val="bg1"/>
                </a:solidFill>
                <a:latin typeface="Bahij Janna" panose="02040503050201020203" pitchFamily="18" charset="-78"/>
                <a:cs typeface="Bahij Janna" panose="02040503050201020203" pitchFamily="18" charset="-78"/>
              </a:defRPr>
            </a:lvl1pPr>
          </a:lstStyle>
          <a:p>
            <a:r>
              <a:rPr lang="en-US"/>
              <a:t>Click to edit Section..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EEBDDBC-6F3E-5EF1-CAF0-80BBAFD61D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329432"/>
            <a:ext cx="10515599" cy="514873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2400">
                <a:solidFill>
                  <a:schemeClr val="bg1"/>
                </a:solidFill>
                <a:latin typeface="Bahij Janna" panose="02040503050201020203" pitchFamily="18" charset="-78"/>
                <a:cs typeface="Bahij Janna" panose="02040503050201020203" pitchFamily="18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section..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DD9CE9DC-64F9-8F4E-28F5-3EDCB0FF1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68014" r="37145" b="27405"/>
          <a:stretch/>
        </p:blipFill>
        <p:spPr>
          <a:xfrm>
            <a:off x="2120900" y="4399189"/>
            <a:ext cx="9682119" cy="6962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BA50199-6514-B9B7-82A5-F22944C742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7" y="5827963"/>
            <a:ext cx="1575924" cy="56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3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C2C885-55EC-72EE-EAF1-4DE5AD5429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5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78345D02-CB2A-92DC-620E-F21459276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8" b="12034"/>
          <a:stretch/>
        </p:blipFill>
        <p:spPr>
          <a:xfrm>
            <a:off x="6354170" y="132197"/>
            <a:ext cx="5837829" cy="672580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E2EAD80-DEF9-8772-9D78-3A4D1F2EA7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405726"/>
            <a:ext cx="10515599" cy="9237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rtl="1">
              <a:defRPr sz="2800">
                <a:solidFill>
                  <a:schemeClr val="bg1"/>
                </a:solidFill>
                <a:latin typeface="Bahij Janna" panose="02040503050201020203" pitchFamily="18" charset="-78"/>
                <a:cs typeface="Bahij Janna" panose="02040503050201020203" pitchFamily="18" charset="-78"/>
              </a:defRPr>
            </a:lvl1pPr>
          </a:lstStyle>
          <a:p>
            <a:r>
              <a:rPr lang="en-US"/>
              <a:t>Click to edit Section..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EEBDDBC-6F3E-5EF1-CAF0-80BBAFD61D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329432"/>
            <a:ext cx="10515599" cy="514873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2400">
                <a:solidFill>
                  <a:schemeClr val="bg1"/>
                </a:solidFill>
                <a:latin typeface="Bahij Janna" panose="02040503050201020203" pitchFamily="18" charset="-78"/>
                <a:cs typeface="Bahij Janna" panose="02040503050201020203" pitchFamily="18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section..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DBB37F5-A669-F346-66D7-B86DE3E80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68014" r="37145" b="27405"/>
          <a:stretch/>
        </p:blipFill>
        <p:spPr>
          <a:xfrm>
            <a:off x="2120900" y="4399189"/>
            <a:ext cx="9682119" cy="6962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443D033-9CBE-FE6B-4FD3-E1F5F8F834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7" y="5827963"/>
            <a:ext cx="1575924" cy="56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5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C2C885-55EC-72EE-EAF1-4DE5AD5429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10C0B5B6-ABCF-B3F0-9D10-2737CA2A76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8" b="12034"/>
          <a:stretch/>
        </p:blipFill>
        <p:spPr>
          <a:xfrm>
            <a:off x="6354170" y="132197"/>
            <a:ext cx="5837829" cy="672580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E2EAD80-DEF9-8772-9D78-3A4D1F2EA7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405726"/>
            <a:ext cx="10515599" cy="9237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rtl="1">
              <a:defRPr sz="2800">
                <a:solidFill>
                  <a:schemeClr val="bg1"/>
                </a:solidFill>
                <a:latin typeface="Bahij Janna" panose="02040503050201020203" pitchFamily="18" charset="-78"/>
                <a:cs typeface="Bahij Janna" panose="02040503050201020203" pitchFamily="18" charset="-78"/>
              </a:defRPr>
            </a:lvl1pPr>
          </a:lstStyle>
          <a:p>
            <a:r>
              <a:rPr lang="en-US"/>
              <a:t>Click to edit Section..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EEBDDBC-6F3E-5EF1-CAF0-80BBAFD61D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329432"/>
            <a:ext cx="10515599" cy="514873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2400">
                <a:solidFill>
                  <a:schemeClr val="bg1"/>
                </a:solidFill>
                <a:latin typeface="Bahij Janna" panose="02040503050201020203" pitchFamily="18" charset="-78"/>
                <a:cs typeface="Bahij Janna" panose="02040503050201020203" pitchFamily="18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section..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A0318D3-8CF8-655E-39C9-144BCB120F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7" y="5827963"/>
            <a:ext cx="1575924" cy="569043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5A108EA2-C052-7D34-CE83-59204154D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68014" r="37145" b="27405"/>
          <a:stretch/>
        </p:blipFill>
        <p:spPr>
          <a:xfrm>
            <a:off x="2120900" y="4399189"/>
            <a:ext cx="9682119" cy="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8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C2C885-55EC-72EE-EAF1-4DE5AD5429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BB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8EF66D4B-1F4D-063B-DD51-051E1D4EA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8" b="12034"/>
          <a:stretch/>
        </p:blipFill>
        <p:spPr>
          <a:xfrm>
            <a:off x="6354170" y="132197"/>
            <a:ext cx="5837829" cy="672580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E2EAD80-DEF9-8772-9D78-3A4D1F2EA7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405726"/>
            <a:ext cx="10515599" cy="9237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rtl="1">
              <a:defRPr sz="2800">
                <a:solidFill>
                  <a:schemeClr val="bg1"/>
                </a:solidFill>
                <a:latin typeface="Bahij Janna" panose="02040503050201020203" pitchFamily="18" charset="-78"/>
                <a:cs typeface="Bahij Janna" panose="02040503050201020203" pitchFamily="18" charset="-78"/>
              </a:defRPr>
            </a:lvl1pPr>
          </a:lstStyle>
          <a:p>
            <a:r>
              <a:rPr lang="en-US"/>
              <a:t>Click to edit Section..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EEBDDBC-6F3E-5EF1-CAF0-80BBAFD61D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329432"/>
            <a:ext cx="10515599" cy="514873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2400">
                <a:solidFill>
                  <a:schemeClr val="bg1"/>
                </a:solidFill>
                <a:latin typeface="Bahij Janna" panose="02040503050201020203" pitchFamily="18" charset="-78"/>
                <a:cs typeface="Bahij Janna" panose="02040503050201020203" pitchFamily="18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section..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DDD9BD9-E987-4ACF-35D9-C1958104E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68014" r="37145" b="27405"/>
          <a:stretch/>
        </p:blipFill>
        <p:spPr>
          <a:xfrm>
            <a:off x="2120900" y="4399189"/>
            <a:ext cx="9682119" cy="6962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59B9B46-66CD-66CE-D039-2E934FC0B5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7" y="5827963"/>
            <a:ext cx="1575924" cy="56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4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C2C885-55EC-72EE-EAF1-4DE5AD5429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C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DC6F2879-C13D-F5E8-74B1-95CFB0F70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8" b="12034"/>
          <a:stretch/>
        </p:blipFill>
        <p:spPr>
          <a:xfrm>
            <a:off x="6354170" y="132197"/>
            <a:ext cx="5837829" cy="672580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E2EAD80-DEF9-8772-9D78-3A4D1F2EA7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405726"/>
            <a:ext cx="10515599" cy="9237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rtl="1">
              <a:defRPr sz="2800">
                <a:solidFill>
                  <a:schemeClr val="bg1"/>
                </a:solidFill>
                <a:latin typeface="Bahij Janna" panose="02040503050201020203" pitchFamily="18" charset="-78"/>
                <a:cs typeface="Bahij Janna" panose="02040503050201020203" pitchFamily="18" charset="-78"/>
              </a:defRPr>
            </a:lvl1pPr>
          </a:lstStyle>
          <a:p>
            <a:r>
              <a:rPr lang="en-US"/>
              <a:t>Click to edit Section..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EEBDDBC-6F3E-5EF1-CAF0-80BBAFD61D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329432"/>
            <a:ext cx="10515599" cy="514873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2400">
                <a:solidFill>
                  <a:schemeClr val="bg1"/>
                </a:solidFill>
                <a:latin typeface="Bahij Janna" panose="02040503050201020203" pitchFamily="18" charset="-78"/>
                <a:cs typeface="Bahij Janna" panose="02040503050201020203" pitchFamily="18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 section..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B269AF0-B060-303E-1AB9-59A1BB355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68014" r="37145" b="27405"/>
          <a:stretch/>
        </p:blipFill>
        <p:spPr>
          <a:xfrm>
            <a:off x="2120900" y="4399189"/>
            <a:ext cx="9682119" cy="6962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C64CFA8-0617-A0FA-0A8A-D1F8161F5B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7" y="5827963"/>
            <a:ext cx="1575924" cy="56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5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10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7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0" r:id="rId10"/>
    <p:sldLayoutId id="2147483659" r:id="rId11"/>
    <p:sldLayoutId id="21474836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orient="horz" pos="576" userDrawn="1">
          <p15:clr>
            <a:srgbClr val="F26B43"/>
          </p15:clr>
        </p15:guide>
        <p15:guide id="4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4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9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DAAC45-C405-A045-A36A-AB520E635B1F}"/>
              </a:ext>
            </a:extLst>
          </p:cNvPr>
          <p:cNvSpPr txBox="1"/>
          <p:nvPr/>
        </p:nvSpPr>
        <p:spPr>
          <a:xfrm>
            <a:off x="469900" y="518870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الثلاثاء - 2 فبراير 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DA14D-5F91-359F-F29B-0C0A1F148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933" y="2881441"/>
            <a:ext cx="10719855" cy="923706"/>
          </a:xfrm>
        </p:spPr>
        <p:txBody>
          <a:bodyPr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ar-JO" b="1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ea typeface="Microsoft YaHei UI" panose="020B0503020204020204" pitchFamily="34" charset="-122"/>
                <a:cs typeface="+mj-cs"/>
              </a:rPr>
              <a:t>دليل مستخدم الحلول الرقمية لإدارة </a:t>
            </a:r>
            <a:r>
              <a:rPr lang="ar-SA" dirty="0">
                <a:solidFill>
                  <a:srgbClr val="B45434"/>
                </a:solidFill>
                <a:ea typeface="Microsoft YaHei UI" panose="020B0503020204020204" pitchFamily="34" charset="-122"/>
                <a:cs typeface="+mj-cs"/>
              </a:rPr>
              <a:t>ال</a:t>
            </a:r>
            <a:r>
              <a:rPr kumimoji="0" lang="ar-JO" b="1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ea typeface="Microsoft YaHei UI" panose="020B0503020204020204" pitchFamily="34" charset="-122"/>
                <a:cs typeface="+mj-cs"/>
              </a:rPr>
              <a:t>مشاريع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ea typeface="Microsoft YaHei UI" panose="020B0503020204020204" pitchFamily="34" charset="-122"/>
                <a:cs typeface="+mj-cs"/>
              </a:rPr>
              <a:t> P+ </a:t>
            </a:r>
            <a:endParaRPr lang="en-US" dirty="0">
              <a:solidFill>
                <a:srgbClr val="B45434"/>
              </a:solidFill>
              <a:cs typeface="+mj-cs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71DA622-CC9F-752C-0C93-67B3BC095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239" y="3982050"/>
            <a:ext cx="8591549" cy="514873"/>
          </a:xfrm>
        </p:spPr>
        <p:txBody>
          <a:bodyPr/>
          <a:lstStyle/>
          <a:p>
            <a:r>
              <a:rPr lang="en-US" b="1">
                <a:solidFill>
                  <a:srgbClr val="6F787F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V0.4</a:t>
            </a:r>
            <a:endParaRPr lang="en-US" dirty="0">
              <a:solidFill>
                <a:srgbClr val="6F7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60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4A453-1203-4448-9FA5-976768FE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j-cs"/>
              </a:rPr>
              <a:t>الجدول الزمني</a:t>
            </a:r>
            <a:endParaRPr lang="en-US" dirty="0"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CECD73-887D-464B-A558-89973277777B}"/>
              </a:ext>
            </a:extLst>
          </p:cNvPr>
          <p:cNvSpPr txBox="1"/>
          <p:nvPr/>
        </p:nvSpPr>
        <p:spPr>
          <a:xfrm>
            <a:off x="875007" y="1232493"/>
            <a:ext cx="1093560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spcBef>
                <a:spcPts val="1000"/>
              </a:spcBef>
              <a:defRPr/>
            </a:pP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من خلال النقر على أيقونة المستويات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(6)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، سيقوم النظام بتوجيهك إلى صفحة </a:t>
            </a:r>
            <a:r>
              <a:rPr lang="ar-SA" sz="1600" dirty="0">
                <a:solidFill>
                  <a:prstClr val="black"/>
                </a:solidFill>
                <a:latin typeface="+mj-lt"/>
                <a:cs typeface="+mj-cs"/>
              </a:rPr>
              <a:t>البطاقات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(7)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، حيث سيتيح النظام لك مراجعة بطاقات</a:t>
            </a:r>
            <a:r>
              <a:rPr lang="ar-SA" sz="1600" dirty="0">
                <a:solidFill>
                  <a:prstClr val="black"/>
                </a:solidFill>
                <a:latin typeface="+mj-lt"/>
                <a:cs typeface="+mj-cs"/>
              </a:rPr>
              <a:t> المحافظ المضافة</a:t>
            </a:r>
            <a:r>
              <a:rPr lang="en-US" sz="1600" dirty="0">
                <a:solidFill>
                  <a:prstClr val="black"/>
                </a:solidFill>
                <a:latin typeface="+mj-lt"/>
                <a:cs typeface="+mj-cs"/>
              </a:rPr>
              <a:t> </a:t>
            </a:r>
            <a:r>
              <a:rPr lang="ar-SA" sz="1600" dirty="0">
                <a:solidFill>
                  <a:prstClr val="black"/>
                </a:solidFill>
                <a:latin typeface="+mj-lt"/>
                <a:cs typeface="+mj-cs"/>
              </a:rPr>
              <a:t>مثل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بطاق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ة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 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البيانات و ال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تكنولوجيا وفقًا لأذوناتك. كل بطاقة تحتوي على ما يلي: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6B00E-E368-41AB-B1AF-737F245C5FAC}"/>
              </a:ext>
            </a:extLst>
          </p:cNvPr>
          <p:cNvSpPr txBox="1"/>
          <p:nvPr/>
        </p:nvSpPr>
        <p:spPr>
          <a:xfrm>
            <a:off x="9917112" y="2249892"/>
            <a:ext cx="1893498" cy="2264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+mj-cs"/>
              </a:rPr>
              <a:t>اسم ال</a:t>
            </a: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بطاقة</a:t>
            </a:r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+mj-cs"/>
              </a:rPr>
              <a:t>حالة ال</a:t>
            </a:r>
            <a:r>
              <a:rPr lang="ar-SA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+mj-cs"/>
              </a:rPr>
              <a:t>بطاقة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عدد المعالم</a:t>
            </a:r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عدد المخاطر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عدد التحديات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+mj-cs"/>
              </a:rPr>
              <a:t>م</a:t>
            </a:r>
            <a:r>
              <a:rPr lang="ar-SA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+mj-cs"/>
              </a:rPr>
              <a:t>دير</a:t>
            </a:r>
            <a:r>
              <a:rPr lang="ar-JO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+mj-cs"/>
              </a:rPr>
              <a:t> ال</a:t>
            </a:r>
            <a:r>
              <a:rPr lang="ar-SA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+mj-cs"/>
              </a:rPr>
              <a:t>محفظة</a:t>
            </a:r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DC8934-71F6-4564-8FE1-ED1277983211}"/>
              </a:ext>
            </a:extLst>
          </p:cNvPr>
          <p:cNvSpPr txBox="1"/>
          <p:nvPr/>
        </p:nvSpPr>
        <p:spPr>
          <a:xfrm>
            <a:off x="7309005" y="2249892"/>
            <a:ext cx="2074652" cy="2264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خط الإنجاز الفعلي</a:t>
            </a:r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الميزانية المخصصة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+mj-cs"/>
              </a:rPr>
              <a:t>المن</a:t>
            </a:r>
            <a:r>
              <a:rPr lang="ar-SA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+mj-cs"/>
              </a:rPr>
              <a:t>صرف</a:t>
            </a:r>
            <a:r>
              <a:rPr 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+mj-cs"/>
              </a:rPr>
              <a:t> 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المتبقي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عدد البرامج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+mj-cs"/>
              </a:rPr>
              <a:t>عدد ا</a:t>
            </a: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لمشاريع</a:t>
            </a:r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932DD8-DAD3-4B06-A458-A655BF1E9DC6}"/>
              </a:ext>
            </a:extLst>
          </p:cNvPr>
          <p:cNvSpPr txBox="1"/>
          <p:nvPr/>
        </p:nvSpPr>
        <p:spPr>
          <a:xfrm>
            <a:off x="6615819" y="4731153"/>
            <a:ext cx="519479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يمكنك الانتقال الى صفحة </a:t>
            </a:r>
            <a:r>
              <a:rPr lang="ar-SA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j-cs"/>
              </a:rPr>
              <a:t>البطاقات الاخرى</a:t>
            </a: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 من خلال النقر على احدى البطاقات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j-cs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يمكنك العودة الى صفحة الجدول الزمني بالضغط على أيقونة "المخطط الزمني"</a:t>
            </a:r>
            <a:r>
              <a:rPr kumimoji="0" lang="ar-JO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(8)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”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C2C798-A701-4613-A505-5C9C33B84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90" y="2375844"/>
            <a:ext cx="5624901" cy="2789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FD3B59-E198-4CE2-B472-0F56D5CF8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12" y="3671066"/>
            <a:ext cx="5194791" cy="2563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AB982DA-140F-490E-B025-F00431552BC5}"/>
              </a:ext>
            </a:extLst>
          </p:cNvPr>
          <p:cNvGrpSpPr/>
          <p:nvPr/>
        </p:nvGrpSpPr>
        <p:grpSpPr>
          <a:xfrm>
            <a:off x="546491" y="2216340"/>
            <a:ext cx="328516" cy="602341"/>
            <a:chOff x="3632876" y="4025381"/>
            <a:chExt cx="338411" cy="630558"/>
          </a:xfrm>
          <a:solidFill>
            <a:srgbClr val="B4543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95AC63-A445-4F23-9951-01DBFA83078A}"/>
                </a:ext>
              </a:extLst>
            </p:cNvPr>
            <p:cNvSpPr/>
            <p:nvPr/>
          </p:nvSpPr>
          <p:spPr>
            <a:xfrm>
              <a:off x="3632876" y="4025381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53EBC2-80C1-4CC8-8F9E-4AEBF326A243}"/>
                </a:ext>
              </a:extLst>
            </p:cNvPr>
            <p:cNvSpPr/>
            <p:nvPr/>
          </p:nvSpPr>
          <p:spPr>
            <a:xfrm>
              <a:off x="3770415" y="4577297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Elbow Connector 39">
              <a:extLst>
                <a:ext uri="{FF2B5EF4-FFF2-40B4-BE49-F238E27FC236}">
                  <a16:creationId xmlns:a16="http://schemas.microsoft.com/office/drawing/2014/main" id="{AD72FA28-F695-4E60-8BDD-704A579DB49D}"/>
                </a:ext>
              </a:extLst>
            </p:cNvPr>
            <p:cNvCxnSpPr>
              <a:cxnSpLocks/>
              <a:stCxn id="24" idx="0"/>
              <a:endCxn id="23" idx="4"/>
            </p:cNvCxnSpPr>
            <p:nvPr/>
          </p:nvCxnSpPr>
          <p:spPr>
            <a:xfrm rot="16200000" flipV="1">
              <a:off x="3703382" y="4476691"/>
              <a:ext cx="199306" cy="1905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3307C3B-5DC1-4EF6-91FE-42D61F48AA71}"/>
              </a:ext>
            </a:extLst>
          </p:cNvPr>
          <p:cNvGrpSpPr/>
          <p:nvPr/>
        </p:nvGrpSpPr>
        <p:grpSpPr>
          <a:xfrm>
            <a:off x="1131212" y="3718218"/>
            <a:ext cx="328516" cy="602341"/>
            <a:chOff x="3632876" y="4025381"/>
            <a:chExt cx="338411" cy="630558"/>
          </a:xfrm>
          <a:solidFill>
            <a:srgbClr val="B45434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A8CF9A7-3AFE-4F07-BD56-0663B8A05D24}"/>
                </a:ext>
              </a:extLst>
            </p:cNvPr>
            <p:cNvSpPr/>
            <p:nvPr/>
          </p:nvSpPr>
          <p:spPr>
            <a:xfrm>
              <a:off x="3632876" y="4025381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774961-0A6F-4E18-B64D-AF823CCDC6C5}"/>
                </a:ext>
              </a:extLst>
            </p:cNvPr>
            <p:cNvSpPr/>
            <p:nvPr/>
          </p:nvSpPr>
          <p:spPr>
            <a:xfrm>
              <a:off x="3770415" y="4577297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Elbow Connector 39">
              <a:extLst>
                <a:ext uri="{FF2B5EF4-FFF2-40B4-BE49-F238E27FC236}">
                  <a16:creationId xmlns:a16="http://schemas.microsoft.com/office/drawing/2014/main" id="{8AFB69DD-08D4-460D-B8EC-A82AFD9664EA}"/>
                </a:ext>
              </a:extLst>
            </p:cNvPr>
            <p:cNvCxnSpPr>
              <a:cxnSpLocks/>
              <a:stCxn id="28" idx="0"/>
              <a:endCxn id="27" idx="4"/>
            </p:cNvCxnSpPr>
            <p:nvPr/>
          </p:nvCxnSpPr>
          <p:spPr>
            <a:xfrm rot="16200000" flipV="1">
              <a:off x="3703382" y="4476691"/>
              <a:ext cx="199306" cy="1905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D3D623-A8B7-41D5-96BD-399393E02360}"/>
              </a:ext>
            </a:extLst>
          </p:cNvPr>
          <p:cNvGrpSpPr/>
          <p:nvPr/>
        </p:nvGrpSpPr>
        <p:grpSpPr>
          <a:xfrm>
            <a:off x="2644085" y="3983729"/>
            <a:ext cx="328516" cy="558881"/>
            <a:chOff x="3542449" y="4078475"/>
            <a:chExt cx="338411" cy="585062"/>
          </a:xfrm>
          <a:solidFill>
            <a:srgbClr val="B45434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5007360-C7F5-4F15-A3B0-95C3A0FC81E7}"/>
                </a:ext>
              </a:extLst>
            </p:cNvPr>
            <p:cNvSpPr/>
            <p:nvPr/>
          </p:nvSpPr>
          <p:spPr>
            <a:xfrm>
              <a:off x="3542449" y="407847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E918308-CE60-4FC2-8E67-DEBF2F23862A}"/>
                </a:ext>
              </a:extLst>
            </p:cNvPr>
            <p:cNvSpPr/>
            <p:nvPr/>
          </p:nvSpPr>
          <p:spPr>
            <a:xfrm>
              <a:off x="3772320" y="4584895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Elbow Connector 39">
              <a:extLst>
                <a:ext uri="{FF2B5EF4-FFF2-40B4-BE49-F238E27FC236}">
                  <a16:creationId xmlns:a16="http://schemas.microsoft.com/office/drawing/2014/main" id="{81657061-97AD-4C19-96FE-D43AB9E67DE2}"/>
                </a:ext>
              </a:extLst>
            </p:cNvPr>
            <p:cNvCxnSpPr>
              <a:cxnSpLocks/>
              <a:stCxn id="32" idx="0"/>
              <a:endCxn id="31" idx="4"/>
            </p:cNvCxnSpPr>
            <p:nvPr/>
          </p:nvCxnSpPr>
          <p:spPr>
            <a:xfrm rot="16200000" flipV="1">
              <a:off x="3681869" y="4460871"/>
              <a:ext cx="153810" cy="94237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7290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04BA-2505-4ACE-A1F6-FA0BAE23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j-cs"/>
              </a:rPr>
              <a:t>الجدول الزمني</a:t>
            </a:r>
            <a:endParaRPr lang="en-US" dirty="0"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387166-90B2-42C4-AFF4-DF7E4A72C5EC}"/>
              </a:ext>
            </a:extLst>
          </p:cNvPr>
          <p:cNvSpPr txBox="1"/>
          <p:nvPr/>
        </p:nvSpPr>
        <p:spPr>
          <a:xfrm>
            <a:off x="8054555" y="2406466"/>
            <a:ext cx="37224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تصفية الجدول الزمني وفقًا لأذوناتك بالنقر على إحدى الأيقونات التالية: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7964CB-EE73-482A-BE9C-9FB909D2BFE0}"/>
              </a:ext>
            </a:extLst>
          </p:cNvPr>
          <p:cNvSpPr txBox="1"/>
          <p:nvPr/>
        </p:nvSpPr>
        <p:spPr>
          <a:xfrm>
            <a:off x="9298328" y="3442997"/>
            <a:ext cx="2478657" cy="1525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الكل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المحافظ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البرامج 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المشاريع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5186DF-FCD8-4B57-AEA7-537B96D1B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9" y="2082709"/>
            <a:ext cx="7518417" cy="3710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3D226D3-8747-442D-B288-1532028FAE54}"/>
              </a:ext>
            </a:extLst>
          </p:cNvPr>
          <p:cNvGrpSpPr/>
          <p:nvPr/>
        </p:nvGrpSpPr>
        <p:grpSpPr>
          <a:xfrm>
            <a:off x="6882365" y="282062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1F07D9-6E04-4FE8-AEC8-378D21CC4491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574B6F8-BB01-4C5F-936E-869404259B11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Elbow Connector 39">
              <a:extLst>
                <a:ext uri="{FF2B5EF4-FFF2-40B4-BE49-F238E27FC236}">
                  <a16:creationId xmlns:a16="http://schemas.microsoft.com/office/drawing/2014/main" id="{C4D7327C-90AC-4436-94EE-03C8CBF147EA}"/>
                </a:ext>
              </a:extLst>
            </p:cNvPr>
            <p:cNvCxnSpPr>
              <a:cxnSpLocks/>
              <a:stCxn id="15" idx="0"/>
              <a:endCxn id="14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7A85CD-193C-4C94-AB87-0A80811A09FC}"/>
              </a:ext>
            </a:extLst>
          </p:cNvPr>
          <p:cNvGrpSpPr/>
          <p:nvPr/>
        </p:nvGrpSpPr>
        <p:grpSpPr>
          <a:xfrm>
            <a:off x="6670829" y="3424234"/>
            <a:ext cx="284804" cy="452862"/>
            <a:chOff x="3671605" y="4877400"/>
            <a:chExt cx="284804" cy="452862"/>
          </a:xfrm>
          <a:solidFill>
            <a:srgbClr val="B4543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A3A9889-926D-4197-9818-455AB6E4DD18}"/>
                </a:ext>
              </a:extLst>
            </p:cNvPr>
            <p:cNvSpPr/>
            <p:nvPr/>
          </p:nvSpPr>
          <p:spPr>
            <a:xfrm>
              <a:off x="3671605" y="5047482"/>
              <a:ext cx="284804" cy="28278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D7102E6-AA1B-40E9-B467-1A1BCFF378BC}"/>
                </a:ext>
              </a:extLst>
            </p:cNvPr>
            <p:cNvSpPr/>
            <p:nvPr/>
          </p:nvSpPr>
          <p:spPr>
            <a:xfrm>
              <a:off x="3776326" y="4877400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Elbow Connector 39">
              <a:extLst>
                <a:ext uri="{FF2B5EF4-FFF2-40B4-BE49-F238E27FC236}">
                  <a16:creationId xmlns:a16="http://schemas.microsoft.com/office/drawing/2014/main" id="{58E90B72-7B9A-4B85-B620-9BBFA6B87AD7}"/>
                </a:ext>
              </a:extLst>
            </p:cNvPr>
            <p:cNvCxnSpPr>
              <a:cxnSpLocks/>
              <a:stCxn id="18" idx="0"/>
              <a:endCxn id="19" idx="4"/>
            </p:cNvCxnSpPr>
            <p:nvPr/>
          </p:nvCxnSpPr>
          <p:spPr>
            <a:xfrm rot="16200000" flipV="1">
              <a:off x="3766233" y="4999707"/>
              <a:ext cx="91440" cy="41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9FB303-100F-4D1D-84A6-F632C4DE1F1F}"/>
              </a:ext>
            </a:extLst>
          </p:cNvPr>
          <p:cNvGrpSpPr/>
          <p:nvPr/>
        </p:nvGrpSpPr>
        <p:grpSpPr>
          <a:xfrm>
            <a:off x="6426357" y="2820627"/>
            <a:ext cx="277217" cy="483995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3584832-518E-4613-B099-0528555AC41A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C7FE715-4693-4F3E-B79D-780F021EC1F6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3B64C4B3-6569-4502-9FF3-671A8DC53291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A414B2B-DA9A-4E1C-BE48-B3FDD83CDA9C}"/>
              </a:ext>
            </a:extLst>
          </p:cNvPr>
          <p:cNvGrpSpPr/>
          <p:nvPr/>
        </p:nvGrpSpPr>
        <p:grpSpPr>
          <a:xfrm>
            <a:off x="6135839" y="3424234"/>
            <a:ext cx="284804" cy="452862"/>
            <a:chOff x="3671605" y="4877400"/>
            <a:chExt cx="284804" cy="452862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9504197-61BA-4808-A384-84A5E2F77E69}"/>
                </a:ext>
              </a:extLst>
            </p:cNvPr>
            <p:cNvSpPr/>
            <p:nvPr/>
          </p:nvSpPr>
          <p:spPr>
            <a:xfrm>
              <a:off x="3671605" y="5047482"/>
              <a:ext cx="284804" cy="28278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53CF4A6-6605-4761-A936-5AD5ADF37AEE}"/>
                </a:ext>
              </a:extLst>
            </p:cNvPr>
            <p:cNvSpPr/>
            <p:nvPr/>
          </p:nvSpPr>
          <p:spPr>
            <a:xfrm>
              <a:off x="3776326" y="4877400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602459ED-FB2F-4E0E-825E-A4D364E30359}"/>
                </a:ext>
              </a:extLst>
            </p:cNvPr>
            <p:cNvCxnSpPr>
              <a:cxnSpLocks/>
              <a:stCxn id="30" idx="0"/>
              <a:endCxn id="31" idx="4"/>
            </p:cNvCxnSpPr>
            <p:nvPr/>
          </p:nvCxnSpPr>
          <p:spPr>
            <a:xfrm rot="16200000" flipV="1">
              <a:off x="3766233" y="4999707"/>
              <a:ext cx="91440" cy="41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205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AEC9-04A6-45E7-B98E-5C55DC34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j-cs"/>
              </a:rPr>
              <a:t>الجدول الزمني</a:t>
            </a:r>
            <a:endParaRPr lang="en-US" dirty="0"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BAE7AF-5FB6-4CC6-A4A1-6A5ADC73A558}"/>
              </a:ext>
            </a:extLst>
          </p:cNvPr>
          <p:cNvSpPr txBox="1"/>
          <p:nvPr/>
        </p:nvSpPr>
        <p:spPr>
          <a:xfrm>
            <a:off x="1854039" y="1307994"/>
            <a:ext cx="10002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ar-SA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j-cs"/>
              </a:rPr>
              <a:t>يمكنك عرض تفاصيل أحد المستويات بالنقر على </a:t>
            </a: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j-cs"/>
              </a:rPr>
              <a:t>ال</a:t>
            </a:r>
            <a:r>
              <a:rPr kumimoji="0" lang="ar-SA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j-cs"/>
              </a:rPr>
              <a:t>جدول الزمن</a:t>
            </a: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j-cs"/>
              </a:rPr>
              <a:t>ي</a:t>
            </a:r>
            <a:r>
              <a:rPr kumimoji="0" lang="ar-SA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j-cs"/>
              </a:rPr>
              <a:t> الخاص به، حيث سيتم عرض ما يلي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j-cs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3FFCE-6FA2-4FBF-B8DC-D90D9CA6557F}"/>
              </a:ext>
            </a:extLst>
          </p:cNvPr>
          <p:cNvSpPr txBox="1"/>
          <p:nvPr/>
        </p:nvSpPr>
        <p:spPr>
          <a:xfrm>
            <a:off x="4933669" y="1795132"/>
            <a:ext cx="6922698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اسم المشروع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حالة المشروع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عدد المخاطر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عدد التحديات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مدير المشروع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نسبة ال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انجاز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الفعلي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تاريخ البدء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تاريخ الانتهاء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الميزانية المخصصة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1A53F4-6FBB-4C4A-801B-43FC01BE9E6D}"/>
              </a:ext>
            </a:extLst>
          </p:cNvPr>
          <p:cNvSpPr txBox="1"/>
          <p:nvPr/>
        </p:nvSpPr>
        <p:spPr>
          <a:xfrm>
            <a:off x="3084900" y="5823548"/>
            <a:ext cx="87714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يمكنك الوصول إلى صفحة المستوى بالنقر على أيقونة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التفاصيل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" أسفل ملخص البطاقة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1CEB42-B2EB-4A7A-8AAC-C8F50F69C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56" y="2026265"/>
            <a:ext cx="6922698" cy="3214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398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DAAC45-C405-A045-A36A-AB520E635B1F}"/>
              </a:ext>
            </a:extLst>
          </p:cNvPr>
          <p:cNvSpPr txBox="1"/>
          <p:nvPr/>
        </p:nvSpPr>
        <p:spPr>
          <a:xfrm>
            <a:off x="469900" y="518870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الثلاثاء - 2 فبراير 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DA14D-5F91-359F-F29B-0C0A1F148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5907" y="2967147"/>
            <a:ext cx="8591549" cy="923706"/>
          </a:xfrm>
        </p:spPr>
        <p:txBody>
          <a:bodyPr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المحافظ</a:t>
            </a:r>
          </a:p>
        </p:txBody>
      </p:sp>
    </p:spTree>
    <p:extLst>
      <p:ext uri="{BB962C8B-B14F-4D97-AF65-F5344CB8AC3E}">
        <p14:creationId xmlns:p14="http://schemas.microsoft.com/office/powerpoint/2010/main" val="276239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70FA-5C6E-4B66-BB38-A976684E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>
                <a:solidFill>
                  <a:srgbClr val="B45434"/>
                </a:solidFill>
                <a:cs typeface="+mj-cs"/>
              </a:rPr>
              <a:t>إضافة 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محفظة</a:t>
            </a:r>
            <a:endParaRPr lang="en-US" dirty="0">
              <a:solidFill>
                <a:srgbClr val="B45434"/>
              </a:solidFill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606EE-D520-4CF0-9650-B51C60F30F54}"/>
              </a:ext>
            </a:extLst>
          </p:cNvPr>
          <p:cNvSpPr txBox="1"/>
          <p:nvPr/>
        </p:nvSpPr>
        <p:spPr>
          <a:xfrm>
            <a:off x="4992930" y="1360192"/>
            <a:ext cx="68752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EG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Arabic Light" panose="020B0302050302020203" pitchFamily="34" charset="-78"/>
                <a:cs typeface="+mj-cs"/>
              </a:rPr>
              <a:t>ي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Arabic Light" panose="020B0302050302020203" pitchFamily="34" charset="-78"/>
                <a:cs typeface="+mj-cs"/>
              </a:rPr>
              <a:t>مكنك</a:t>
            </a:r>
            <a:r>
              <a:rPr lang="ar-SA" sz="1600" dirty="0">
                <a:solidFill>
                  <a:prstClr val="black"/>
                </a:solidFill>
                <a:latin typeface="TheSansArabic Light" panose="020B0302050302020203" pitchFamily="34" charset="-78"/>
                <a:cs typeface="+mj-cs"/>
              </a:rPr>
              <a:t> انشاء (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eSansArabic Light" panose="020B0302050302020203" pitchFamily="34" charset="-78"/>
                <a:ea typeface="Microsoft YaHei UI" panose="020B0503020204020204" pitchFamily="34" charset="-122"/>
                <a:cs typeface="+mj-cs"/>
              </a:rPr>
              <a:t>محفظة /برنامج/مشروع)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Arabic Light" panose="020B0302050302020203" pitchFamily="34" charset="-78"/>
                <a:cs typeface="+mj-cs"/>
              </a:rPr>
              <a:t>جديد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Arabic Light" panose="020B0302050302020203" pitchFamily="34" charset="-78"/>
                <a:cs typeface="+mj-cs"/>
              </a:rPr>
              <a:t>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Arabic Light" panose="020B0302050302020203" pitchFamily="34" charset="-78"/>
                <a:cs typeface="+mj-cs"/>
              </a:rPr>
              <a:t>عن طريق ما يلي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Arabic Light" panose="020B0302050302020203" pitchFamily="34" charset="-78"/>
                <a:cs typeface="+mj-cs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D5A95-FC80-4E98-970E-F0874E9F7820}"/>
              </a:ext>
            </a:extLst>
          </p:cNvPr>
          <p:cNvSpPr txBox="1"/>
          <p:nvPr/>
        </p:nvSpPr>
        <p:spPr>
          <a:xfrm>
            <a:off x="7339617" y="2093989"/>
            <a:ext cx="4528565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انقر على أيقونة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إضافة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في أسفل يسار صفحة الجدول الزمني.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</a:t>
            </a:r>
            <a:endParaRPr kumimoji="0" lang="ar-JO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نافذة منبثقة تحتوي على عدة خيارات سريعة، حيث يمكنك اختيار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إضافة 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محفظة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سيقوم النظام بإرشادك إلى نموذج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إضافة </a:t>
            </a:r>
            <a:r>
              <a:rPr lang="ar-S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محفظة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بعد تعبئة الحقول اللازمة يمكنك الضغط على: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4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إلغاء: لإلغاء إضافة ال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محفظة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4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حفظ: ل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 المعلومات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وإضافته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إلى قائمة ال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محافظ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206A4D-391C-4AAA-AF1E-BD5A74011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3" y="2129296"/>
            <a:ext cx="6534168" cy="3576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58DF98-8751-42AB-A267-F26B6B01A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108" y="3991781"/>
            <a:ext cx="4995111" cy="2236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811CC23-D9C5-42C5-9279-B31734777E0C}"/>
              </a:ext>
            </a:extLst>
          </p:cNvPr>
          <p:cNvGrpSpPr/>
          <p:nvPr/>
        </p:nvGrpSpPr>
        <p:grpSpPr>
          <a:xfrm>
            <a:off x="1002649" y="4276301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5D22203-5EDE-475C-8EED-200F7A7B6592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0E0E67-1176-4DAE-82F3-3EDF88157CE9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Elbow Connector 39">
              <a:extLst>
                <a:ext uri="{FF2B5EF4-FFF2-40B4-BE49-F238E27FC236}">
                  <a16:creationId xmlns:a16="http://schemas.microsoft.com/office/drawing/2014/main" id="{5419215D-6D4C-4AD3-A311-09B7DAF086BF}"/>
                </a:ext>
              </a:extLst>
            </p:cNvPr>
            <p:cNvCxnSpPr>
              <a:cxnSpLocks/>
              <a:stCxn id="17" idx="0"/>
              <a:endCxn id="16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8D98A7-FA6E-44B8-AD2E-F71E53E0FA79}"/>
              </a:ext>
            </a:extLst>
          </p:cNvPr>
          <p:cNvGrpSpPr/>
          <p:nvPr/>
        </p:nvGrpSpPr>
        <p:grpSpPr>
          <a:xfrm>
            <a:off x="323818" y="5513835"/>
            <a:ext cx="284804" cy="452862"/>
            <a:chOff x="3671605" y="4877400"/>
            <a:chExt cx="284804" cy="452862"/>
          </a:xfrm>
          <a:solidFill>
            <a:srgbClr val="B45434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4D01A8-E68B-43B7-99C8-6A9A68AB7FD5}"/>
                </a:ext>
              </a:extLst>
            </p:cNvPr>
            <p:cNvSpPr/>
            <p:nvPr/>
          </p:nvSpPr>
          <p:spPr>
            <a:xfrm>
              <a:off x="3671605" y="5047482"/>
              <a:ext cx="284804" cy="28278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CCE5ED6-AFFA-4CDD-8918-68BFDC0088AA}"/>
                </a:ext>
              </a:extLst>
            </p:cNvPr>
            <p:cNvSpPr/>
            <p:nvPr/>
          </p:nvSpPr>
          <p:spPr>
            <a:xfrm>
              <a:off x="3776326" y="4877400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Elbow Connector 39">
              <a:extLst>
                <a:ext uri="{FF2B5EF4-FFF2-40B4-BE49-F238E27FC236}">
                  <a16:creationId xmlns:a16="http://schemas.microsoft.com/office/drawing/2014/main" id="{5270AEF4-391A-4A95-AAFB-DE40430644E4}"/>
                </a:ext>
              </a:extLst>
            </p:cNvPr>
            <p:cNvCxnSpPr>
              <a:cxnSpLocks/>
              <a:stCxn id="20" idx="0"/>
              <a:endCxn id="21" idx="4"/>
            </p:cNvCxnSpPr>
            <p:nvPr/>
          </p:nvCxnSpPr>
          <p:spPr>
            <a:xfrm rot="16200000" flipV="1">
              <a:off x="3766233" y="4999707"/>
              <a:ext cx="91440" cy="41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F014D4D-FF1D-438E-8374-4E2A4071E09E}"/>
              </a:ext>
            </a:extLst>
          </p:cNvPr>
          <p:cNvGrpSpPr/>
          <p:nvPr/>
        </p:nvGrpSpPr>
        <p:grpSpPr>
          <a:xfrm>
            <a:off x="2263206" y="3593069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9BD45B2-F9EC-4471-B4FA-E1EFECA98B3E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81EFBF8-A990-4DEF-A33B-5FC296B521CE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Elbow Connector 39">
              <a:extLst>
                <a:ext uri="{FF2B5EF4-FFF2-40B4-BE49-F238E27FC236}">
                  <a16:creationId xmlns:a16="http://schemas.microsoft.com/office/drawing/2014/main" id="{9AA4FD9C-F349-4D8B-A582-CAB4D228A649}"/>
                </a:ext>
              </a:extLst>
            </p:cNvPr>
            <p:cNvCxnSpPr>
              <a:cxnSpLocks/>
              <a:stCxn id="25" idx="0"/>
              <a:endCxn id="24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DBA8A4-0961-4194-AAA0-254BEB2D213F}"/>
              </a:ext>
            </a:extLst>
          </p:cNvPr>
          <p:cNvGrpSpPr/>
          <p:nvPr/>
        </p:nvGrpSpPr>
        <p:grpSpPr>
          <a:xfrm>
            <a:off x="1969709" y="3605533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DC7CAB1-D263-4D6E-A3E7-1424925D42AF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E01BDEA-853C-4342-98B5-53811E915B1C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Elbow Connector 39">
              <a:extLst>
                <a:ext uri="{FF2B5EF4-FFF2-40B4-BE49-F238E27FC236}">
                  <a16:creationId xmlns:a16="http://schemas.microsoft.com/office/drawing/2014/main" id="{C10FA93D-EB6A-4407-B6C7-DFF4F1D478E7}"/>
                </a:ext>
              </a:extLst>
            </p:cNvPr>
            <p:cNvCxnSpPr>
              <a:cxnSpLocks/>
              <a:stCxn id="29" idx="0"/>
              <a:endCxn id="28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79EDC1-9C54-453A-86FF-64B1083DF47D}"/>
              </a:ext>
            </a:extLst>
          </p:cNvPr>
          <p:cNvGrpSpPr/>
          <p:nvPr/>
        </p:nvGrpSpPr>
        <p:grpSpPr>
          <a:xfrm>
            <a:off x="6617683" y="3491510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ECED46B-B1B3-40F1-9F90-5B3A162807FE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E1BA804-48C8-4EAD-85FB-95A3CD07E839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Elbow Connector 39">
              <a:extLst>
                <a:ext uri="{FF2B5EF4-FFF2-40B4-BE49-F238E27FC236}">
                  <a16:creationId xmlns:a16="http://schemas.microsoft.com/office/drawing/2014/main" id="{C51F6187-D956-4325-8316-EE98690D87A9}"/>
                </a:ext>
              </a:extLst>
            </p:cNvPr>
            <p:cNvCxnSpPr>
              <a:cxnSpLocks/>
              <a:stCxn id="33" idx="0"/>
              <a:endCxn id="32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6019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BE2E-2A34-444C-BAEA-805E1A51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>
                <a:solidFill>
                  <a:srgbClr val="B45434"/>
                </a:solidFill>
                <a:cs typeface="+mj-cs"/>
              </a:rPr>
              <a:t>إضافة 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محفظة</a:t>
            </a:r>
            <a:endParaRPr lang="en-US" dirty="0">
              <a:solidFill>
                <a:srgbClr val="B45434"/>
              </a:solidFill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5634A-6F99-4BCD-85C7-D014A9909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08" y="2521194"/>
            <a:ext cx="7366808" cy="3372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7B23AA-EE64-4866-B49E-0A5C31ABE20B}"/>
              </a:ext>
            </a:extLst>
          </p:cNvPr>
          <p:cNvSpPr txBox="1"/>
          <p:nvPr/>
        </p:nvSpPr>
        <p:spPr>
          <a:xfrm>
            <a:off x="3784209" y="1311457"/>
            <a:ext cx="804331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rgbClr val="16171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الوصول إلى صفحة </a:t>
            </a:r>
            <a:r>
              <a:rPr lang="ar-SA" sz="1600" dirty="0">
                <a:solidFill>
                  <a:srgbClr val="161719"/>
                </a:solidFill>
                <a:latin typeface="Times New Roman" panose="02020603050405020304" pitchFamily="18" charset="0"/>
                <a:cs typeface="+mj-cs"/>
              </a:rPr>
              <a:t>ال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محفظة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rgbClr val="16171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من خلال الضغط على صفحة المستويات، وسيوجهك النظام إلى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 المحفظة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rgbClr val="16171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، انقر على 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rgbClr val="16171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محفظة ال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rgbClr val="16171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محدد</a:t>
            </a:r>
            <a:r>
              <a:rPr lang="ar-SA" sz="1600" dirty="0">
                <a:solidFill>
                  <a:srgbClr val="161719"/>
                </a:solidFill>
                <a:latin typeface="Times New Roman" panose="02020603050405020304" pitchFamily="18" charset="0"/>
                <a:cs typeface="+mj-cs"/>
              </a:rPr>
              <a:t>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rgbClr val="16171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لعرض المعلومات المتعلقة به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rgbClr val="16171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rgbClr val="16171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وهي كما يلي: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2A8573-DEFD-40A9-BEFC-DD5E93674AF8}"/>
              </a:ext>
            </a:extLst>
          </p:cNvPr>
          <p:cNvSpPr txBox="1"/>
          <p:nvPr/>
        </p:nvSpPr>
        <p:spPr>
          <a:xfrm>
            <a:off x="8441658" y="2844375"/>
            <a:ext cx="3385867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اسم 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محفظة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نسبة الانجاز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لل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محفظة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أيقونة الدردشة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أيقونة التعديل أو الحذف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أيقونة انتقل إلى مساحة العمل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</a:t>
            </a: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دير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محفظة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بطاقات 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البرامج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المستويات الداخلية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D22F1D-FA2D-49FA-8F63-2B9E8C2391FC}"/>
              </a:ext>
            </a:extLst>
          </p:cNvPr>
          <p:cNvGrpSpPr/>
          <p:nvPr/>
        </p:nvGrpSpPr>
        <p:grpSpPr>
          <a:xfrm>
            <a:off x="6930440" y="2470575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FFCACD9-F0E7-452F-B29F-DC5CF3114DC9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9432AAC-FA2F-4DD5-8598-CE4255679793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Elbow Connector 39">
              <a:extLst>
                <a:ext uri="{FF2B5EF4-FFF2-40B4-BE49-F238E27FC236}">
                  <a16:creationId xmlns:a16="http://schemas.microsoft.com/office/drawing/2014/main" id="{53561E75-6F1B-4802-86ED-DA94545DA549}"/>
                </a:ext>
              </a:extLst>
            </p:cNvPr>
            <p:cNvCxnSpPr>
              <a:cxnSpLocks/>
              <a:stCxn id="17" idx="0"/>
              <a:endCxn id="16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D56505-F6EA-421E-B281-CAFAC5399F8F}"/>
              </a:ext>
            </a:extLst>
          </p:cNvPr>
          <p:cNvGrpSpPr/>
          <p:nvPr/>
        </p:nvGrpSpPr>
        <p:grpSpPr>
          <a:xfrm>
            <a:off x="5825541" y="2670181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683EE37-7DFD-429A-9DF9-8FFAE27F080C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7C201F5-4AB1-4277-84AE-60B2A880E925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Elbow Connector 39">
              <a:extLst>
                <a:ext uri="{FF2B5EF4-FFF2-40B4-BE49-F238E27FC236}">
                  <a16:creationId xmlns:a16="http://schemas.microsoft.com/office/drawing/2014/main" id="{5B09701A-9FBF-43CD-A2CF-CCA4C98ADB66}"/>
                </a:ext>
              </a:extLst>
            </p:cNvPr>
            <p:cNvCxnSpPr>
              <a:cxnSpLocks/>
              <a:stCxn id="21" idx="0"/>
              <a:endCxn id="20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630F19-ED7A-42E5-80C3-6E25718CECE4}"/>
              </a:ext>
            </a:extLst>
          </p:cNvPr>
          <p:cNvGrpSpPr/>
          <p:nvPr/>
        </p:nvGrpSpPr>
        <p:grpSpPr>
          <a:xfrm>
            <a:off x="809536" y="2445632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94C397E-B77D-4733-96BB-7673B0CA6139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D01EF9-1C10-4291-9624-166A5DF76183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Elbow Connector 39">
              <a:extLst>
                <a:ext uri="{FF2B5EF4-FFF2-40B4-BE49-F238E27FC236}">
                  <a16:creationId xmlns:a16="http://schemas.microsoft.com/office/drawing/2014/main" id="{C8CEE416-F274-4CAA-BFAF-C8106D944B66}"/>
                </a:ext>
              </a:extLst>
            </p:cNvPr>
            <p:cNvCxnSpPr>
              <a:cxnSpLocks/>
              <a:stCxn id="25" idx="0"/>
              <a:endCxn id="24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AD2E3B-4FDA-47C5-B41E-ABC8F4EDE543}"/>
              </a:ext>
            </a:extLst>
          </p:cNvPr>
          <p:cNvGrpSpPr/>
          <p:nvPr/>
        </p:nvGrpSpPr>
        <p:grpSpPr>
          <a:xfrm>
            <a:off x="399560" y="3065381"/>
            <a:ext cx="284804" cy="452862"/>
            <a:chOff x="3671605" y="4877400"/>
            <a:chExt cx="284804" cy="452862"/>
          </a:xfrm>
          <a:solidFill>
            <a:srgbClr val="B4543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9F78452-1264-4A19-8B2B-A1DB3B4AD0AA}"/>
                </a:ext>
              </a:extLst>
            </p:cNvPr>
            <p:cNvSpPr/>
            <p:nvPr/>
          </p:nvSpPr>
          <p:spPr>
            <a:xfrm>
              <a:off x="3671605" y="5047482"/>
              <a:ext cx="284804" cy="28278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B37BB51-D49F-4CCA-B9BF-B4838406EAA8}"/>
                </a:ext>
              </a:extLst>
            </p:cNvPr>
            <p:cNvSpPr/>
            <p:nvPr/>
          </p:nvSpPr>
          <p:spPr>
            <a:xfrm>
              <a:off x="3776326" y="4877400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Elbow Connector 39">
              <a:extLst>
                <a:ext uri="{FF2B5EF4-FFF2-40B4-BE49-F238E27FC236}">
                  <a16:creationId xmlns:a16="http://schemas.microsoft.com/office/drawing/2014/main" id="{74098202-46F8-4C79-9C48-8B138DB977F2}"/>
                </a:ext>
              </a:extLst>
            </p:cNvPr>
            <p:cNvCxnSpPr>
              <a:cxnSpLocks/>
              <a:stCxn id="28" idx="0"/>
              <a:endCxn id="29" idx="4"/>
            </p:cNvCxnSpPr>
            <p:nvPr/>
          </p:nvCxnSpPr>
          <p:spPr>
            <a:xfrm rot="16200000" flipV="1">
              <a:off x="3766233" y="4999707"/>
              <a:ext cx="91440" cy="41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2F5686-B3EE-4464-8713-6F3AEC4566FF}"/>
              </a:ext>
            </a:extLst>
          </p:cNvPr>
          <p:cNvGrpSpPr/>
          <p:nvPr/>
        </p:nvGrpSpPr>
        <p:grpSpPr>
          <a:xfrm>
            <a:off x="541962" y="2405841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02C9ADB-DD25-4D5F-9F2B-F445BF757678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619E712-F62A-47AC-B271-AA229D0D4E15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Elbow Connector 39">
              <a:extLst>
                <a:ext uri="{FF2B5EF4-FFF2-40B4-BE49-F238E27FC236}">
                  <a16:creationId xmlns:a16="http://schemas.microsoft.com/office/drawing/2014/main" id="{2F94729B-4F83-4794-A914-5D923EC0CED9}"/>
                </a:ext>
              </a:extLst>
            </p:cNvPr>
            <p:cNvCxnSpPr>
              <a:cxnSpLocks/>
              <a:stCxn id="33" idx="0"/>
              <a:endCxn id="32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F01C7D4-29E4-4E30-91A5-82032C2387BE}"/>
              </a:ext>
            </a:extLst>
          </p:cNvPr>
          <p:cNvGrpSpPr/>
          <p:nvPr/>
        </p:nvGrpSpPr>
        <p:grpSpPr>
          <a:xfrm>
            <a:off x="6846715" y="2967247"/>
            <a:ext cx="284671" cy="482004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5C261B4-8535-484C-83E9-8DC8DA2AFFC8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221AD43-F820-4AB0-929A-A8453E5FBA90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Elbow Connector 39">
              <a:extLst>
                <a:ext uri="{FF2B5EF4-FFF2-40B4-BE49-F238E27FC236}">
                  <a16:creationId xmlns:a16="http://schemas.microsoft.com/office/drawing/2014/main" id="{C4AB9297-6DF6-4C9D-A3E2-5DD4BB7BCCB7}"/>
                </a:ext>
              </a:extLst>
            </p:cNvPr>
            <p:cNvCxnSpPr>
              <a:cxnSpLocks/>
              <a:stCxn id="37" idx="0"/>
              <a:endCxn id="36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08342F-BCC0-427B-9F12-C5C19AD8F37B}"/>
              </a:ext>
            </a:extLst>
          </p:cNvPr>
          <p:cNvGrpSpPr/>
          <p:nvPr/>
        </p:nvGrpSpPr>
        <p:grpSpPr>
          <a:xfrm>
            <a:off x="6409132" y="3305306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A4B5284-D025-484E-874B-A10F0A548BE1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CBAF32E-CE93-4968-90CA-F0B1202CB2B3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Elbow Connector 39">
              <a:extLst>
                <a:ext uri="{FF2B5EF4-FFF2-40B4-BE49-F238E27FC236}">
                  <a16:creationId xmlns:a16="http://schemas.microsoft.com/office/drawing/2014/main" id="{DD0EBC5B-43D7-4A8A-9980-C89878665471}"/>
                </a:ext>
              </a:extLst>
            </p:cNvPr>
            <p:cNvCxnSpPr>
              <a:cxnSpLocks/>
              <a:stCxn id="41" idx="0"/>
              <a:endCxn id="40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4062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DAAC45-C405-A045-A36A-AB520E635B1F}"/>
              </a:ext>
            </a:extLst>
          </p:cNvPr>
          <p:cNvSpPr txBox="1"/>
          <p:nvPr/>
        </p:nvSpPr>
        <p:spPr>
          <a:xfrm>
            <a:off x="469900" y="518870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الثلاثاء - 2 فبراير 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DA14D-5F91-359F-F29B-0C0A1F148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574" y="2967147"/>
            <a:ext cx="8591549" cy="923706"/>
          </a:xfrm>
        </p:spPr>
        <p:txBody>
          <a:bodyPr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البرنامج</a:t>
            </a:r>
          </a:p>
        </p:txBody>
      </p:sp>
    </p:spTree>
    <p:extLst>
      <p:ext uri="{BB962C8B-B14F-4D97-AF65-F5344CB8AC3E}">
        <p14:creationId xmlns:p14="http://schemas.microsoft.com/office/powerpoint/2010/main" val="2575719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15501-CBA2-4C7B-B0C2-5C4370EF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البرنامج</a:t>
            </a:r>
            <a:endParaRPr lang="en-US" dirty="0">
              <a:solidFill>
                <a:srgbClr val="B45434"/>
              </a:solidFill>
              <a:cs typeface="+mj-cs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4027177-5696-4E24-B3AF-4ED6B3417D47}"/>
              </a:ext>
            </a:extLst>
          </p:cNvPr>
          <p:cNvSpPr txBox="1">
            <a:spLocks/>
          </p:cNvSpPr>
          <p:nvPr/>
        </p:nvSpPr>
        <p:spPr>
          <a:xfrm>
            <a:off x="10773325" y="6542036"/>
            <a:ext cx="1251527" cy="2520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7F3724-A1EB-4781-8965-B1A9CB99DDFC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/>
              <a:t>17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A7136-9B89-4CBC-8803-6CA3462628A9}"/>
              </a:ext>
            </a:extLst>
          </p:cNvPr>
          <p:cNvSpPr txBox="1"/>
          <p:nvPr/>
        </p:nvSpPr>
        <p:spPr>
          <a:xfrm>
            <a:off x="6096000" y="2491780"/>
            <a:ext cx="581188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latin typeface="Times New Roman" panose="02020603050405020304" pitchFamily="18" charset="0"/>
                <a:cs typeface="+mj-cs"/>
              </a:rPr>
              <a:t>انقر على أيقونة "</a:t>
            </a:r>
            <a:r>
              <a:rPr lang="ar-JO" sz="1600" b="1" dirty="0">
                <a:latin typeface="Times New Roman" panose="02020603050405020304" pitchFamily="18" charset="0"/>
                <a:cs typeface="+mj-cs"/>
              </a:rPr>
              <a:t>إضافة</a:t>
            </a:r>
            <a:r>
              <a:rPr lang="ar-JO" sz="1600" dirty="0">
                <a:latin typeface="Times New Roman" panose="02020603050405020304" pitchFamily="18" charset="0"/>
                <a:cs typeface="+mj-cs"/>
              </a:rPr>
              <a:t>" في أسفل يسار صفحة الجدول الزمني.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latin typeface="Times New Roman" panose="02020603050405020304" pitchFamily="18" charset="0"/>
                <a:cs typeface="+mj-cs"/>
              </a:rPr>
              <a:t>سيعرض النظام نافذة منبثقة بها العديد من الخيارات السريعة حيث يمكنك اختيار "</a:t>
            </a:r>
            <a:r>
              <a:rPr lang="ar-JO" sz="1600" b="1" dirty="0">
                <a:latin typeface="Times New Roman" panose="02020603050405020304" pitchFamily="18" charset="0"/>
                <a:cs typeface="+mj-cs"/>
              </a:rPr>
              <a:t>إضافة برنامج</a:t>
            </a:r>
            <a:r>
              <a:rPr lang="ar-JO" sz="1600" dirty="0"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latin typeface="Times New Roman" panose="02020603050405020304" pitchFamily="18" charset="0"/>
                <a:cs typeface="+mj-cs"/>
              </a:rPr>
              <a:t>سيرشدك النظام إلى نموذج "</a:t>
            </a:r>
            <a:r>
              <a:rPr lang="ar-JO" sz="1600" b="1" dirty="0">
                <a:latin typeface="Times New Roman" panose="02020603050405020304" pitchFamily="18" charset="0"/>
                <a:cs typeface="+mj-cs"/>
              </a:rPr>
              <a:t>إضافة برنامج</a:t>
            </a:r>
            <a:r>
              <a:rPr lang="ar-JO" sz="1600" dirty="0">
                <a:latin typeface="Times New Roman" panose="02020603050405020304" pitchFamily="18" charset="0"/>
                <a:cs typeface="+mj-cs"/>
              </a:rPr>
              <a:t>".</a:t>
            </a:r>
          </a:p>
          <a:p>
            <a:pPr algn="r" rtl="1">
              <a:lnSpc>
                <a:spcPct val="150000"/>
              </a:lnSpc>
            </a:pPr>
            <a:r>
              <a:rPr lang="ar-JO" sz="1600" dirty="0">
                <a:solidFill>
                  <a:srgbClr val="B45434"/>
                </a:solidFill>
                <a:latin typeface="Times New Roman" panose="02020603050405020304" pitchFamily="18" charset="0"/>
                <a:cs typeface="+mj-cs"/>
              </a:rPr>
              <a:t> بعد ملء الحقول اللازمة، يمكنك الضغط على: 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4"/>
            </a:pPr>
            <a:r>
              <a:rPr lang="ar-JO" sz="1600" dirty="0">
                <a:latin typeface="Times New Roman" panose="02020603050405020304" pitchFamily="18" charset="0"/>
                <a:cs typeface="+mj-cs"/>
              </a:rPr>
              <a:t>إلغاء: لإلغاء إضافة البرنامج.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4"/>
            </a:pPr>
            <a:r>
              <a:rPr lang="ar-JO" sz="1600" dirty="0">
                <a:latin typeface="Times New Roman" panose="02020603050405020304" pitchFamily="18" charset="0"/>
                <a:cs typeface="+mj-cs"/>
              </a:rPr>
              <a:t>حفظ: لإرسال البرنامج وإضافته إلى قائمة البرامج.</a:t>
            </a:r>
            <a:endParaRPr lang="en-US" sz="1600" dirty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F1582-1532-43EC-A67B-67236F37A06C}"/>
              </a:ext>
            </a:extLst>
          </p:cNvPr>
          <p:cNvSpPr txBox="1"/>
          <p:nvPr/>
        </p:nvSpPr>
        <p:spPr>
          <a:xfrm>
            <a:off x="5811883" y="150522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latin typeface="Times New Roman" panose="02020603050405020304" pitchFamily="18" charset="0"/>
                <a:cs typeface="+mj-cs"/>
              </a:rPr>
              <a:t>يمكنك إضافة برنامج جديد عن طريق ما يلي:</a:t>
            </a:r>
            <a:endParaRPr lang="en-US" sz="1600" dirty="0"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A30A81-B58F-4A56-AA72-C9DA2A7C4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54" y="1674505"/>
            <a:ext cx="5757613" cy="2872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D45C63-4EFD-459D-B6A2-00A33D1DA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252" y="3815219"/>
            <a:ext cx="4687338" cy="2297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EAC779-0395-476D-931E-9C6BB9928E26}"/>
              </a:ext>
            </a:extLst>
          </p:cNvPr>
          <p:cNvGrpSpPr/>
          <p:nvPr/>
        </p:nvGrpSpPr>
        <p:grpSpPr>
          <a:xfrm>
            <a:off x="669944" y="3454546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078FF2D-CB1F-4AA6-A6E3-E8C889E1C75E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DB3FCB-CDF6-4BD9-AB98-9E29140DD868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Elbow Connector 39">
              <a:extLst>
                <a:ext uri="{FF2B5EF4-FFF2-40B4-BE49-F238E27FC236}">
                  <a16:creationId xmlns:a16="http://schemas.microsoft.com/office/drawing/2014/main" id="{8E295E78-63EA-4965-99E2-48D84389C1C5}"/>
                </a:ext>
              </a:extLst>
            </p:cNvPr>
            <p:cNvCxnSpPr>
              <a:cxnSpLocks/>
              <a:stCxn id="16" idx="0"/>
              <a:endCxn id="15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39774A-8B62-46CD-BE86-0BE0330FA315}"/>
              </a:ext>
            </a:extLst>
          </p:cNvPr>
          <p:cNvGrpSpPr/>
          <p:nvPr/>
        </p:nvGrpSpPr>
        <p:grpSpPr>
          <a:xfrm>
            <a:off x="260023" y="4517037"/>
            <a:ext cx="284804" cy="452862"/>
            <a:chOff x="3671605" y="4877400"/>
            <a:chExt cx="284804" cy="452862"/>
          </a:xfrm>
          <a:solidFill>
            <a:srgbClr val="B45434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21655A-EBE4-4365-A35A-FDD3BE21E904}"/>
                </a:ext>
              </a:extLst>
            </p:cNvPr>
            <p:cNvSpPr/>
            <p:nvPr/>
          </p:nvSpPr>
          <p:spPr>
            <a:xfrm>
              <a:off x="3671605" y="5047482"/>
              <a:ext cx="284804" cy="28278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B9027D-E5F2-4EA5-A041-E271F474D7C7}"/>
                </a:ext>
              </a:extLst>
            </p:cNvPr>
            <p:cNvSpPr/>
            <p:nvPr/>
          </p:nvSpPr>
          <p:spPr>
            <a:xfrm>
              <a:off x="3776326" y="4877400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Elbow Connector 39">
              <a:extLst>
                <a:ext uri="{FF2B5EF4-FFF2-40B4-BE49-F238E27FC236}">
                  <a16:creationId xmlns:a16="http://schemas.microsoft.com/office/drawing/2014/main" id="{C2EBDFA5-9D34-4C30-A2F5-0F4CCB14F85F}"/>
                </a:ext>
              </a:extLst>
            </p:cNvPr>
            <p:cNvCxnSpPr>
              <a:cxnSpLocks/>
              <a:stCxn id="19" idx="0"/>
              <a:endCxn id="20" idx="4"/>
            </p:cNvCxnSpPr>
            <p:nvPr/>
          </p:nvCxnSpPr>
          <p:spPr>
            <a:xfrm rot="16200000" flipV="1">
              <a:off x="3766233" y="4999707"/>
              <a:ext cx="91440" cy="41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420456-2782-4B97-922F-8FBD58778F25}"/>
              </a:ext>
            </a:extLst>
          </p:cNvPr>
          <p:cNvGrpSpPr/>
          <p:nvPr/>
        </p:nvGrpSpPr>
        <p:grpSpPr>
          <a:xfrm>
            <a:off x="5300450" y="3328936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A0BDE7B-948F-4A80-9978-34012C53F106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2204C6-492A-4A7B-875F-E25C9C4733C5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Elbow Connector 39">
              <a:extLst>
                <a:ext uri="{FF2B5EF4-FFF2-40B4-BE49-F238E27FC236}">
                  <a16:creationId xmlns:a16="http://schemas.microsoft.com/office/drawing/2014/main" id="{6787552B-0B06-49F4-A245-8BDE453C84CF}"/>
                </a:ext>
              </a:extLst>
            </p:cNvPr>
            <p:cNvCxnSpPr>
              <a:cxnSpLocks/>
              <a:stCxn id="24" idx="0"/>
              <a:endCxn id="23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C96333-4FFC-41A8-88F9-BA20E6E5D555}"/>
              </a:ext>
            </a:extLst>
          </p:cNvPr>
          <p:cNvGrpSpPr/>
          <p:nvPr/>
        </p:nvGrpSpPr>
        <p:grpSpPr>
          <a:xfrm>
            <a:off x="2026404" y="3565560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2F55B7-5123-4BBF-9480-D7483FE72DB2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144EBA4-83AD-45CE-970B-7434F4CC8908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Elbow Connector 39">
              <a:extLst>
                <a:ext uri="{FF2B5EF4-FFF2-40B4-BE49-F238E27FC236}">
                  <a16:creationId xmlns:a16="http://schemas.microsoft.com/office/drawing/2014/main" id="{79AB0C8F-3FC6-42B2-902C-BFC947C10F99}"/>
                </a:ext>
              </a:extLst>
            </p:cNvPr>
            <p:cNvCxnSpPr>
              <a:cxnSpLocks/>
              <a:stCxn id="28" idx="0"/>
              <a:endCxn id="27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030EC4-A3BE-4458-A7DB-613B96B4C4C2}"/>
              </a:ext>
            </a:extLst>
          </p:cNvPr>
          <p:cNvGrpSpPr/>
          <p:nvPr/>
        </p:nvGrpSpPr>
        <p:grpSpPr>
          <a:xfrm>
            <a:off x="1732907" y="3550768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BE3BC47-2E23-41AC-8BB8-F341F15DA1B0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9E2814C-BD40-428E-821E-88EAAC3C45D5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Elbow Connector 39">
              <a:extLst>
                <a:ext uri="{FF2B5EF4-FFF2-40B4-BE49-F238E27FC236}">
                  <a16:creationId xmlns:a16="http://schemas.microsoft.com/office/drawing/2014/main" id="{0971A77C-1B1C-452C-A055-79692EF9A54E}"/>
                </a:ext>
              </a:extLst>
            </p:cNvPr>
            <p:cNvCxnSpPr>
              <a:cxnSpLocks/>
              <a:stCxn id="32" idx="0"/>
              <a:endCxn id="31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7250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644183-D47F-4D9C-8F50-8EEE53F0B603}"/>
              </a:ext>
            </a:extLst>
          </p:cNvPr>
          <p:cNvSpPr txBox="1"/>
          <p:nvPr/>
        </p:nvSpPr>
        <p:spPr>
          <a:xfrm>
            <a:off x="3038622" y="1267870"/>
            <a:ext cx="881575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rgbClr val="16171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الوصول إلى صفحة البرنامج من خلال الضغط على صفحة مستويات </a:t>
            </a:r>
            <a:r>
              <a:rPr lang="ar-SA" sz="1600" dirty="0">
                <a:solidFill>
                  <a:srgbClr val="161719"/>
                </a:solidFill>
                <a:latin typeface="Times New Roman" panose="02020603050405020304" pitchFamily="18" charset="0"/>
                <a:cs typeface="+mj-cs"/>
              </a:rPr>
              <a:t>المحافظ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rgbClr val="16171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، وسيوجهك النظام إلى صفحة </a:t>
            </a:r>
            <a:r>
              <a:rPr lang="ar-SA" sz="1600" dirty="0">
                <a:solidFill>
                  <a:srgbClr val="161719"/>
                </a:solidFill>
                <a:latin typeface="Times New Roman" panose="02020603050405020304" pitchFamily="18" charset="0"/>
                <a:cs typeface="+mj-cs"/>
              </a:rPr>
              <a:t>المحافظ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rgbClr val="16171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، انقر على برنامج معين لعرض المعلومات المتعلقة به وهي كما يلي: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B9D1C-608F-4CF3-8A64-0A05E328BABB}"/>
              </a:ext>
            </a:extLst>
          </p:cNvPr>
          <p:cNvSpPr txBox="1"/>
          <p:nvPr/>
        </p:nvSpPr>
        <p:spPr>
          <a:xfrm>
            <a:off x="7964975" y="3071427"/>
            <a:ext cx="388940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اسم البرنامج</a:t>
            </a:r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ايقونة الدردشة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أيقونة الحذف أو التعديل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أيقونة الانتقال إلى مساحة العمل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+mj-cs"/>
              </a:rPr>
              <a:t>بطاقات المشاريع والمستويات الداخلية</a:t>
            </a:r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8A56A6-E8DA-41D2-ABE9-9CDDE3FCE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27" y="2377442"/>
            <a:ext cx="7043476" cy="3461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57DC07-C92B-4A70-9FEE-933092930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50" y="3404325"/>
            <a:ext cx="5562424" cy="2749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980D84A-BF7D-4141-8E0C-67E05CBC15BE}"/>
              </a:ext>
            </a:extLst>
          </p:cNvPr>
          <p:cNvGrpSpPr/>
          <p:nvPr/>
        </p:nvGrpSpPr>
        <p:grpSpPr>
          <a:xfrm>
            <a:off x="5837766" y="3378828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B391BDE-C79D-4081-B5E3-D318B3A3034A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5798633-0910-4A34-B470-49227C89AA5B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Elbow Connector 39">
              <a:extLst>
                <a:ext uri="{FF2B5EF4-FFF2-40B4-BE49-F238E27FC236}">
                  <a16:creationId xmlns:a16="http://schemas.microsoft.com/office/drawing/2014/main" id="{AD61B05F-FFDB-4430-AA8E-CF49CFFAFE12}"/>
                </a:ext>
              </a:extLst>
            </p:cNvPr>
            <p:cNvCxnSpPr>
              <a:cxnSpLocks/>
              <a:stCxn id="20" idx="0"/>
              <a:endCxn id="19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306B95-D70D-490E-958F-58C195859E9F}"/>
              </a:ext>
            </a:extLst>
          </p:cNvPr>
          <p:cNvGrpSpPr/>
          <p:nvPr/>
        </p:nvGrpSpPr>
        <p:grpSpPr>
          <a:xfrm>
            <a:off x="1427003" y="3352980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5AEDD8-2AE7-4F7B-B841-E70304783793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8A4C931-13FE-4C77-9277-A25767BA18C7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Elbow Connector 39">
              <a:extLst>
                <a:ext uri="{FF2B5EF4-FFF2-40B4-BE49-F238E27FC236}">
                  <a16:creationId xmlns:a16="http://schemas.microsoft.com/office/drawing/2014/main" id="{67E2C966-BEBA-446A-94FA-AA41C560FB6E}"/>
                </a:ext>
              </a:extLst>
            </p:cNvPr>
            <p:cNvCxnSpPr>
              <a:cxnSpLocks/>
              <a:stCxn id="24" idx="0"/>
              <a:endCxn id="23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6AAB91-81D0-4D46-B8D7-F35C8F1928A9}"/>
              </a:ext>
            </a:extLst>
          </p:cNvPr>
          <p:cNvGrpSpPr/>
          <p:nvPr/>
        </p:nvGrpSpPr>
        <p:grpSpPr>
          <a:xfrm>
            <a:off x="1159652" y="3353283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13E435E-D6B7-4B0B-AE06-92D12DEF2A42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C83DE1F-08E2-436F-B7EB-9A853DE76E22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Elbow Connector 39">
              <a:extLst>
                <a:ext uri="{FF2B5EF4-FFF2-40B4-BE49-F238E27FC236}">
                  <a16:creationId xmlns:a16="http://schemas.microsoft.com/office/drawing/2014/main" id="{4A7849B1-281B-4474-85A1-72A6935F1BE1}"/>
                </a:ext>
              </a:extLst>
            </p:cNvPr>
            <p:cNvCxnSpPr>
              <a:cxnSpLocks/>
              <a:stCxn id="28" idx="0"/>
              <a:endCxn id="27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B0C66A-2D7C-4378-9D7E-0436187D52E1}"/>
              </a:ext>
            </a:extLst>
          </p:cNvPr>
          <p:cNvGrpSpPr/>
          <p:nvPr/>
        </p:nvGrpSpPr>
        <p:grpSpPr>
          <a:xfrm>
            <a:off x="1017250" y="3936758"/>
            <a:ext cx="284804" cy="452862"/>
            <a:chOff x="3671605" y="4877400"/>
            <a:chExt cx="284804" cy="452862"/>
          </a:xfrm>
          <a:solidFill>
            <a:srgbClr val="B45434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ACB6A5-A3B0-4533-8F38-47FCB4885B18}"/>
                </a:ext>
              </a:extLst>
            </p:cNvPr>
            <p:cNvSpPr/>
            <p:nvPr/>
          </p:nvSpPr>
          <p:spPr>
            <a:xfrm>
              <a:off x="3671605" y="5047482"/>
              <a:ext cx="284804" cy="28278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4C0A862-36FB-4320-BE9A-4997D2AE79D3}"/>
                </a:ext>
              </a:extLst>
            </p:cNvPr>
            <p:cNvSpPr/>
            <p:nvPr/>
          </p:nvSpPr>
          <p:spPr>
            <a:xfrm>
              <a:off x="3776326" y="4877400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Elbow Connector 39">
              <a:extLst>
                <a:ext uri="{FF2B5EF4-FFF2-40B4-BE49-F238E27FC236}">
                  <a16:creationId xmlns:a16="http://schemas.microsoft.com/office/drawing/2014/main" id="{5267E377-12E9-4DE7-B88D-B63F3D21EBCE}"/>
                </a:ext>
              </a:extLst>
            </p:cNvPr>
            <p:cNvCxnSpPr>
              <a:cxnSpLocks/>
              <a:stCxn id="31" idx="0"/>
              <a:endCxn id="32" idx="4"/>
            </p:cNvCxnSpPr>
            <p:nvPr/>
          </p:nvCxnSpPr>
          <p:spPr>
            <a:xfrm rot="16200000" flipV="1">
              <a:off x="3766233" y="4999707"/>
              <a:ext cx="91440" cy="41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CB531BD6-4A80-4847-B058-7D0A56F0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100"/>
            <a:ext cx="9419756" cy="626541"/>
          </a:xfrm>
        </p:spPr>
        <p:txBody>
          <a:bodyPr>
            <a:normAutofit/>
          </a:bodyPr>
          <a:lstStyle/>
          <a:p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البرنامج</a:t>
            </a:r>
            <a:endParaRPr lang="en-US" dirty="0">
              <a:solidFill>
                <a:srgbClr val="B45434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9535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DAAC45-C405-A045-A36A-AB520E635B1F}"/>
              </a:ext>
            </a:extLst>
          </p:cNvPr>
          <p:cNvSpPr txBox="1"/>
          <p:nvPr/>
        </p:nvSpPr>
        <p:spPr>
          <a:xfrm>
            <a:off x="469900" y="518870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الثلاثاء - 2 فبراير 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DA14D-5F91-359F-F29B-0C0A1F148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574" y="2967147"/>
            <a:ext cx="8591549" cy="923706"/>
          </a:xfrm>
        </p:spPr>
        <p:txBody>
          <a:bodyPr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المشروع</a:t>
            </a:r>
          </a:p>
        </p:txBody>
      </p:sp>
    </p:spTree>
    <p:extLst>
      <p:ext uri="{BB962C8B-B14F-4D97-AF65-F5344CB8AC3E}">
        <p14:creationId xmlns:p14="http://schemas.microsoft.com/office/powerpoint/2010/main" val="234049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DAAC45-C405-A045-A36A-AB520E635B1F}"/>
              </a:ext>
            </a:extLst>
          </p:cNvPr>
          <p:cNvSpPr txBox="1"/>
          <p:nvPr/>
        </p:nvSpPr>
        <p:spPr>
          <a:xfrm>
            <a:off x="469900" y="518870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الثلاثاء - 2 فبراير 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DA14D-5F91-359F-F29B-0C0A1F148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241" y="2661252"/>
            <a:ext cx="8591549" cy="923706"/>
          </a:xfrm>
        </p:spPr>
        <p:txBody>
          <a:bodyPr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ea typeface="Microsoft YaHei UI" panose="020B0503020204020204" pitchFamily="34" charset="-122"/>
                <a:cs typeface="+mj-cs"/>
              </a:rPr>
              <a:t>صفحة تسجيل الدخول</a:t>
            </a:r>
          </a:p>
        </p:txBody>
      </p:sp>
    </p:spTree>
    <p:extLst>
      <p:ext uri="{BB962C8B-B14F-4D97-AF65-F5344CB8AC3E}">
        <p14:creationId xmlns:p14="http://schemas.microsoft.com/office/powerpoint/2010/main" val="1323516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7888D-A4E5-4DDB-BB97-BFA3E8EA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b="1" dirty="0">
                <a:cs typeface="+mj-cs"/>
              </a:rPr>
              <a:t>إضافة مشروع</a:t>
            </a:r>
            <a:endParaRPr lang="en-US" b="1" dirty="0"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10FA8-88B8-4B98-AB99-D023E6FBAD82}"/>
              </a:ext>
            </a:extLst>
          </p:cNvPr>
          <p:cNvSpPr txBox="1"/>
          <p:nvPr/>
        </p:nvSpPr>
        <p:spPr>
          <a:xfrm>
            <a:off x="6830037" y="2430384"/>
            <a:ext cx="5048154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انقر على أيقونة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إضافة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 في أسفل يسار صفحة الجدول الزمني.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سيعرض النظام نافذة منبثقة بها العديد من الخيارات السريعة حيث يمكنك اختيار 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"إضافة مشروع".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سيرشدك النظام إلى نموذج "إضافة مشروع".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بعد تعبئة الحقول اللازمة يمكنك الضغط على: </a:t>
            </a:r>
            <a:endParaRPr lang="ar-EG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إلغاء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: لإلغاء إضافة المشروع.</a:t>
            </a:r>
          </a:p>
          <a:p>
            <a:pPr algn="r" rtl="1">
              <a:lnSpc>
                <a:spcPct val="150000"/>
              </a:lnSpc>
              <a:buClr>
                <a:srgbClr val="B45434"/>
              </a:buClr>
            </a:pPr>
            <a:r>
              <a:rPr lang="ar-EG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        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حفظ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: لإرسال المشروع وإضافته إلى قائمة المشاريع.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C79E4B-A4C3-47AC-A59B-C7AF1F303356}"/>
              </a:ext>
            </a:extLst>
          </p:cNvPr>
          <p:cNvSpPr txBox="1"/>
          <p:nvPr/>
        </p:nvSpPr>
        <p:spPr>
          <a:xfrm>
            <a:off x="5760807" y="141140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1600" dirty="0">
                <a:latin typeface="Times New Roman" panose="02020603050405020304" pitchFamily="18" charset="0"/>
                <a:cs typeface="+mj-cs"/>
              </a:rPr>
              <a:t>ي</a:t>
            </a:r>
            <a:r>
              <a:rPr lang="ar-JO" sz="1600" dirty="0">
                <a:latin typeface="Times New Roman" panose="02020603050405020304" pitchFamily="18" charset="0"/>
                <a:cs typeface="+mj-cs"/>
              </a:rPr>
              <a:t>مكنك إضافة مشروع جديد عن طريق ما يلي:</a:t>
            </a:r>
            <a:endParaRPr lang="en-US" sz="1600" dirty="0"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49EDC2-CF70-43E5-8087-BD950B1E7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8" y="1316455"/>
            <a:ext cx="6521970" cy="3211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2530A-6304-4D58-8846-A7C5F0C8D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513" y="3310379"/>
            <a:ext cx="4987433" cy="2454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641320F-6F65-48B1-852F-B362F3259490}"/>
              </a:ext>
            </a:extLst>
          </p:cNvPr>
          <p:cNvGrpSpPr/>
          <p:nvPr/>
        </p:nvGrpSpPr>
        <p:grpSpPr>
          <a:xfrm>
            <a:off x="767324" y="3034614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B648B69-7013-454D-9E94-E31B3666F52F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02CE99-19C1-42C2-85D5-B6D9D8E39BF0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Elbow Connector 39">
              <a:extLst>
                <a:ext uri="{FF2B5EF4-FFF2-40B4-BE49-F238E27FC236}">
                  <a16:creationId xmlns:a16="http://schemas.microsoft.com/office/drawing/2014/main" id="{281EFB62-9CC9-4E86-8B99-5B1A04B84D09}"/>
                </a:ext>
              </a:extLst>
            </p:cNvPr>
            <p:cNvCxnSpPr>
              <a:cxnSpLocks/>
              <a:stCxn id="16" idx="0"/>
              <a:endCxn id="15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7015D2-F168-4E62-A307-46D4A4075F6D}"/>
              </a:ext>
            </a:extLst>
          </p:cNvPr>
          <p:cNvGrpSpPr/>
          <p:nvPr/>
        </p:nvGrpSpPr>
        <p:grpSpPr>
          <a:xfrm>
            <a:off x="167148" y="4350459"/>
            <a:ext cx="284804" cy="452862"/>
            <a:chOff x="3671605" y="4877400"/>
            <a:chExt cx="284804" cy="452862"/>
          </a:xfrm>
          <a:solidFill>
            <a:srgbClr val="B45434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1EC4F96-42A6-4BDF-B0A3-E61139BE727D}"/>
                </a:ext>
              </a:extLst>
            </p:cNvPr>
            <p:cNvSpPr/>
            <p:nvPr/>
          </p:nvSpPr>
          <p:spPr>
            <a:xfrm>
              <a:off x="3671605" y="5047482"/>
              <a:ext cx="284804" cy="28278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37FA0D9-9B85-4AAC-BDBF-84B6C5AA5B7B}"/>
                </a:ext>
              </a:extLst>
            </p:cNvPr>
            <p:cNvSpPr/>
            <p:nvPr/>
          </p:nvSpPr>
          <p:spPr>
            <a:xfrm>
              <a:off x="3776326" y="4877400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Elbow Connector 39">
              <a:extLst>
                <a:ext uri="{FF2B5EF4-FFF2-40B4-BE49-F238E27FC236}">
                  <a16:creationId xmlns:a16="http://schemas.microsoft.com/office/drawing/2014/main" id="{F7BA146B-9AA8-4B38-A561-BAE58C9FCFF5}"/>
                </a:ext>
              </a:extLst>
            </p:cNvPr>
            <p:cNvCxnSpPr>
              <a:cxnSpLocks/>
              <a:stCxn id="19" idx="0"/>
              <a:endCxn id="20" idx="4"/>
            </p:cNvCxnSpPr>
            <p:nvPr/>
          </p:nvCxnSpPr>
          <p:spPr>
            <a:xfrm rot="16200000" flipV="1">
              <a:off x="3766233" y="4999707"/>
              <a:ext cx="91440" cy="41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CC2F9B-0316-40F4-ABE1-DFD2310839B3}"/>
              </a:ext>
            </a:extLst>
          </p:cNvPr>
          <p:cNvGrpSpPr/>
          <p:nvPr/>
        </p:nvGrpSpPr>
        <p:grpSpPr>
          <a:xfrm>
            <a:off x="6411902" y="286595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B2BC87B-62C8-4337-A6BA-D475BFF93E0B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D3A848B-3E99-483C-9913-0A7378782E70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Elbow Connector 39">
              <a:extLst>
                <a:ext uri="{FF2B5EF4-FFF2-40B4-BE49-F238E27FC236}">
                  <a16:creationId xmlns:a16="http://schemas.microsoft.com/office/drawing/2014/main" id="{B3AA5FD1-8CFB-463B-A4D8-AFFFF96EEBED}"/>
                </a:ext>
              </a:extLst>
            </p:cNvPr>
            <p:cNvCxnSpPr>
              <a:cxnSpLocks/>
              <a:stCxn id="28" idx="0"/>
              <a:endCxn id="27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338B67-26E7-4447-ACD4-FA48579C5F88}"/>
              </a:ext>
            </a:extLst>
          </p:cNvPr>
          <p:cNvGrpSpPr/>
          <p:nvPr/>
        </p:nvGrpSpPr>
        <p:grpSpPr>
          <a:xfrm>
            <a:off x="1992391" y="3113256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EA10317-969B-43C2-99FE-2051C8A8D5E1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7815C99-E8DF-4ECF-8996-4498103DF0F8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Elbow Connector 39">
              <a:extLst>
                <a:ext uri="{FF2B5EF4-FFF2-40B4-BE49-F238E27FC236}">
                  <a16:creationId xmlns:a16="http://schemas.microsoft.com/office/drawing/2014/main" id="{5DBF518E-A382-4F9F-8627-4575822D0846}"/>
                </a:ext>
              </a:extLst>
            </p:cNvPr>
            <p:cNvCxnSpPr>
              <a:cxnSpLocks/>
              <a:stCxn id="32" idx="0"/>
              <a:endCxn id="31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6CACFF-959E-44DF-9607-2B60D1D0E26F}"/>
              </a:ext>
            </a:extLst>
          </p:cNvPr>
          <p:cNvGrpSpPr/>
          <p:nvPr/>
        </p:nvGrpSpPr>
        <p:grpSpPr>
          <a:xfrm>
            <a:off x="1644716" y="3096813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1F50721-4047-435D-AD25-C7A8799A7CFB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8073B9F-DB8B-4A91-84E3-3ECCA1E16555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Elbow Connector 39">
              <a:extLst>
                <a:ext uri="{FF2B5EF4-FFF2-40B4-BE49-F238E27FC236}">
                  <a16:creationId xmlns:a16="http://schemas.microsoft.com/office/drawing/2014/main" id="{877E06CC-B692-4521-8DB2-C651594A9FFD}"/>
                </a:ext>
              </a:extLst>
            </p:cNvPr>
            <p:cNvCxnSpPr>
              <a:cxnSpLocks/>
              <a:stCxn id="36" idx="0"/>
              <a:endCxn id="35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9353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9BC0-EF23-4D31-BC36-A7088712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dirty="0">
                <a:cs typeface="+mj-cs"/>
              </a:rPr>
              <a:t>ال</a:t>
            </a:r>
            <a:r>
              <a:rPr lang="ar-SA" dirty="0">
                <a:cs typeface="+mj-cs"/>
              </a:rPr>
              <a:t>مشروع </a:t>
            </a:r>
            <a:endParaRPr lang="en-US" dirty="0"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89934-87B8-4077-8383-D6CB24E85FB7}"/>
              </a:ext>
            </a:extLst>
          </p:cNvPr>
          <p:cNvSpPr txBox="1"/>
          <p:nvPr/>
        </p:nvSpPr>
        <p:spPr>
          <a:xfrm>
            <a:off x="890003" y="1156407"/>
            <a:ext cx="1103453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1600" dirty="0">
                <a:solidFill>
                  <a:srgbClr val="161719"/>
                </a:solidFill>
                <a:latin typeface="Times New Roman" panose="02020603050405020304" pitchFamily="18" charset="0"/>
                <a:cs typeface="+mj-cs"/>
              </a:rPr>
              <a:t>ي</a:t>
            </a:r>
            <a:r>
              <a:rPr lang="ar-JO" sz="1600" dirty="0">
                <a:solidFill>
                  <a:srgbClr val="161719"/>
                </a:solidFill>
                <a:latin typeface="Times New Roman" panose="02020603050405020304" pitchFamily="18" charset="0"/>
                <a:cs typeface="+mj-cs"/>
              </a:rPr>
              <a:t>مكنك الوصول إلى صفحة المشروع من خلال الضغط على </a:t>
            </a:r>
            <a:r>
              <a:rPr lang="ar-SA" sz="1600" dirty="0">
                <a:solidFill>
                  <a:srgbClr val="161719"/>
                </a:solidFill>
                <a:latin typeface="Times New Roman" panose="02020603050405020304" pitchFamily="18" charset="0"/>
                <a:cs typeface="+mj-cs"/>
              </a:rPr>
              <a:t>اسم المشروع</a:t>
            </a:r>
            <a:r>
              <a:rPr lang="ar-JO" sz="1600" dirty="0">
                <a:solidFill>
                  <a:srgbClr val="161719"/>
                </a:solidFill>
                <a:latin typeface="Times New Roman" panose="02020603050405020304" pitchFamily="18" charset="0"/>
                <a:cs typeface="+mj-cs"/>
              </a:rPr>
              <a:t>، سيقوم النظام بتوجيهك إلى </a:t>
            </a:r>
            <a:r>
              <a:rPr lang="ar-SA" sz="1600" dirty="0">
                <a:solidFill>
                  <a:srgbClr val="161719"/>
                </a:solidFill>
                <a:latin typeface="Times New Roman" panose="02020603050405020304" pitchFamily="18" charset="0"/>
                <a:cs typeface="+mj-cs"/>
              </a:rPr>
              <a:t>مساحة العمل </a:t>
            </a:r>
            <a:r>
              <a:rPr lang="ar-JO" sz="1600" dirty="0">
                <a:solidFill>
                  <a:srgbClr val="161719"/>
                </a:solidFill>
                <a:latin typeface="Times New Roman" panose="02020603050405020304" pitchFamily="18" charset="0"/>
                <a:cs typeface="+mj-cs"/>
              </a:rPr>
              <a:t>، اضغط على مشروع معين للانتقال إلى مساحة العمل الخاصة به </a:t>
            </a:r>
            <a:r>
              <a:rPr lang="ar-SA" sz="1600" dirty="0">
                <a:solidFill>
                  <a:srgbClr val="161719"/>
                </a:solidFill>
                <a:latin typeface="Times New Roman" panose="02020603050405020304" pitchFamily="18" charset="0"/>
                <a:cs typeface="+mj-cs"/>
              </a:rPr>
              <a:t>, </a:t>
            </a:r>
            <a:r>
              <a:rPr lang="ar-JO" sz="1600" dirty="0">
                <a:solidFill>
                  <a:srgbClr val="161719"/>
                </a:solidFill>
                <a:latin typeface="Times New Roman" panose="02020603050405020304" pitchFamily="18" charset="0"/>
                <a:cs typeface="+mj-cs"/>
              </a:rPr>
              <a:t>حيث تحتوي البطاقة على ما يلي:</a:t>
            </a:r>
            <a:endParaRPr lang="en-US" sz="1600" dirty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D8C91-7D63-4BF2-8F7D-A10E06F48E0D}"/>
              </a:ext>
            </a:extLst>
          </p:cNvPr>
          <p:cNvSpPr txBox="1"/>
          <p:nvPr/>
        </p:nvSpPr>
        <p:spPr>
          <a:xfrm>
            <a:off x="7143303" y="2134779"/>
            <a:ext cx="4689914" cy="4266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400" dirty="0">
                <a:solidFill>
                  <a:srgbClr val="161719"/>
                </a:solidFill>
                <a:latin typeface="Times New Roman" panose="02020603050405020304" pitchFamily="18" charset="0"/>
                <a:cs typeface="+mj-cs"/>
              </a:rPr>
              <a:t>اسم المشروع</a:t>
            </a:r>
            <a:endParaRPr lang="en-US" sz="1400" b="0" i="0" dirty="0">
              <a:effectLst/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SA" sz="1400" dirty="0">
                <a:solidFill>
                  <a:srgbClr val="161719"/>
                </a:solidFill>
                <a:latin typeface="Times New Roman" panose="02020603050405020304" pitchFamily="18" charset="0"/>
                <a:cs typeface="+mj-cs"/>
              </a:rPr>
              <a:t>نسبة </a:t>
            </a:r>
            <a:r>
              <a:rPr lang="ar-JO" sz="1400" dirty="0">
                <a:solidFill>
                  <a:srgbClr val="161719"/>
                </a:solidFill>
                <a:latin typeface="Times New Roman" panose="02020603050405020304" pitchFamily="18" charset="0"/>
                <a:cs typeface="+mj-cs"/>
              </a:rPr>
              <a:t>الانجاز</a:t>
            </a:r>
            <a:endParaRPr lang="en-US" sz="1400" b="0" i="0" dirty="0">
              <a:effectLst/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400" dirty="0">
                <a:latin typeface="Times New Roman" panose="02020603050405020304" pitchFamily="18" charset="0"/>
                <a:cs typeface="+mj-cs"/>
              </a:rPr>
              <a:t>ايقونة الدردشة</a:t>
            </a:r>
            <a:endParaRPr lang="en-US" sz="1400" dirty="0"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400" dirty="0">
                <a:latin typeface="Times New Roman" panose="02020603050405020304" pitchFamily="18" charset="0"/>
                <a:cs typeface="+mj-cs"/>
              </a:rPr>
              <a:t>ايقونة الحذف او التعديل</a:t>
            </a:r>
            <a:endParaRPr lang="en-US" sz="1400" dirty="0"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400" dirty="0">
                <a:solidFill>
                  <a:srgbClr val="161719"/>
                </a:solidFill>
                <a:latin typeface="Times New Roman" panose="02020603050405020304" pitchFamily="18" charset="0"/>
                <a:cs typeface="+mj-cs"/>
              </a:rPr>
              <a:t>م</a:t>
            </a:r>
            <a:r>
              <a:rPr lang="ar-SA" sz="1400" dirty="0">
                <a:solidFill>
                  <a:srgbClr val="161719"/>
                </a:solidFill>
                <a:latin typeface="Times New Roman" panose="02020603050405020304" pitchFamily="18" charset="0"/>
                <a:cs typeface="+mj-cs"/>
              </a:rPr>
              <a:t>الك</a:t>
            </a:r>
            <a:r>
              <a:rPr lang="ar-JO" sz="1400" dirty="0">
                <a:solidFill>
                  <a:srgbClr val="161719"/>
                </a:solidFill>
                <a:latin typeface="Times New Roman" panose="02020603050405020304" pitchFamily="18" charset="0"/>
                <a:cs typeface="+mj-cs"/>
              </a:rPr>
              <a:t> المشروع</a:t>
            </a:r>
            <a:endParaRPr lang="en-US" sz="1400" b="0" i="0" dirty="0">
              <a:effectLst/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400" b="0" i="0" dirty="0">
                <a:effectLst/>
                <a:latin typeface="Times New Roman" panose="02020603050405020304" pitchFamily="18" charset="0"/>
                <a:cs typeface="+mj-cs"/>
              </a:rPr>
              <a:t>تاريخ البدء</a:t>
            </a:r>
            <a:endParaRPr lang="en-US" sz="1400" b="0" i="0" dirty="0">
              <a:effectLst/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400" b="0" i="0" dirty="0">
                <a:effectLst/>
                <a:latin typeface="Times New Roman" panose="02020603050405020304" pitchFamily="18" charset="0"/>
                <a:cs typeface="+mj-cs"/>
              </a:rPr>
              <a:t>تاريخ الانتهاء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SA" sz="1400" dirty="0">
                <a:latin typeface="Times New Roman" panose="02020603050405020304" pitchFamily="18" charset="0"/>
                <a:cs typeface="+mj-cs"/>
              </a:rPr>
              <a:t>رمز المشروع</a:t>
            </a:r>
            <a:endParaRPr lang="en-US" sz="1400" b="0" i="0" dirty="0">
              <a:effectLst/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400" dirty="0">
                <a:latin typeface="Times New Roman" panose="02020603050405020304" pitchFamily="18" charset="0"/>
                <a:cs typeface="+mj-cs"/>
              </a:rPr>
              <a:t>الميزانية</a:t>
            </a:r>
            <a:endParaRPr lang="ar-SA" sz="1400" dirty="0"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SA" sz="1400" dirty="0">
                <a:latin typeface="Times New Roman" panose="02020603050405020304" pitchFamily="18" charset="0"/>
                <a:cs typeface="+mj-cs"/>
              </a:rPr>
              <a:t>المنصرف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SA" sz="1400" dirty="0">
                <a:latin typeface="Times New Roman" panose="02020603050405020304" pitchFamily="18" charset="0"/>
                <a:cs typeface="+mj-cs"/>
              </a:rPr>
              <a:t>المتبقي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SA" sz="1400" dirty="0">
                <a:latin typeface="Times New Roman" panose="02020603050405020304" pitchFamily="18" charset="0"/>
                <a:cs typeface="+mj-cs"/>
              </a:rPr>
              <a:t>الإدارة العامة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SA" sz="1400" dirty="0">
                <a:latin typeface="Times New Roman" panose="02020603050405020304" pitchFamily="18" charset="0"/>
                <a:cs typeface="+mj-cs"/>
              </a:rPr>
              <a:t>المدير</a:t>
            </a:r>
            <a:r>
              <a:rPr lang="en-US" sz="1400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ar-SA" sz="1400" dirty="0">
                <a:latin typeface="Times New Roman" panose="02020603050405020304" pitchFamily="18" charset="0"/>
                <a:cs typeface="+mj-cs"/>
              </a:rPr>
              <a:t>الفني للمشروع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8465A9-161C-440A-A802-F10366044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7" y="2246048"/>
            <a:ext cx="6927567" cy="3404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01F208-F1DF-4249-8BE7-AD5A19508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13" y="3110258"/>
            <a:ext cx="6131158" cy="2993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94D547E-C8F7-4EA8-AB46-0A5C0AD049D6}"/>
              </a:ext>
            </a:extLst>
          </p:cNvPr>
          <p:cNvGrpSpPr/>
          <p:nvPr/>
        </p:nvGrpSpPr>
        <p:grpSpPr>
          <a:xfrm>
            <a:off x="6038991" y="313618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C56206B-C48F-404C-BD4E-02E792DEE284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765740-705F-456B-91F9-E48627CED677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Elbow Connector 39">
              <a:extLst>
                <a:ext uri="{FF2B5EF4-FFF2-40B4-BE49-F238E27FC236}">
                  <a16:creationId xmlns:a16="http://schemas.microsoft.com/office/drawing/2014/main" id="{95CE83FD-6BA4-4A5F-A7F7-AEC377CAB352}"/>
                </a:ext>
              </a:extLst>
            </p:cNvPr>
            <p:cNvCxnSpPr>
              <a:cxnSpLocks/>
              <a:stCxn id="15" idx="0"/>
              <a:endCxn id="14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1ACCDA-ED9D-43A7-9352-3AB0A6007719}"/>
              </a:ext>
            </a:extLst>
          </p:cNvPr>
          <p:cNvGrpSpPr/>
          <p:nvPr/>
        </p:nvGrpSpPr>
        <p:grpSpPr>
          <a:xfrm>
            <a:off x="5362267" y="3317025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C831372-163F-4061-ABA6-90EF7F3EEDB3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353A148-E48E-4EBA-8225-020E9F51976E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582404C3-8FD5-4956-AD87-DEEBDDE457B4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29FEB13-D5EF-49C1-B8DF-0EC2DC514721}"/>
              </a:ext>
            </a:extLst>
          </p:cNvPr>
          <p:cNvGrpSpPr/>
          <p:nvPr/>
        </p:nvGrpSpPr>
        <p:grpSpPr>
          <a:xfrm>
            <a:off x="1239658" y="3123376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03E020-42F7-483B-8E96-F02D28E1A4A3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2FD8145-409C-426F-849C-65917B899F53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EE5587C6-72BC-4359-AB5D-E7C93445AEAB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4F0C32-B109-45E9-BAE7-A85BF5144AE9}"/>
              </a:ext>
            </a:extLst>
          </p:cNvPr>
          <p:cNvGrpSpPr/>
          <p:nvPr/>
        </p:nvGrpSpPr>
        <p:grpSpPr>
          <a:xfrm>
            <a:off x="783958" y="3110258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AC70A24-159B-41E4-8045-B90499D470FE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90CEC9-8540-499D-B88D-518BED5765F4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534BDE91-3FA5-457A-97CE-7946D05C148A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FB8B543-CFDA-4273-9FB4-2B785DD7FF3F}"/>
              </a:ext>
            </a:extLst>
          </p:cNvPr>
          <p:cNvGrpSpPr/>
          <p:nvPr/>
        </p:nvGrpSpPr>
        <p:grpSpPr>
          <a:xfrm>
            <a:off x="5790881" y="3846663"/>
            <a:ext cx="371983" cy="224830"/>
            <a:chOff x="3379625" y="4507157"/>
            <a:chExt cx="428597" cy="258746"/>
          </a:xfrm>
          <a:solidFill>
            <a:srgbClr val="B4543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84D0C9F-4E31-425F-AC43-DF95A1745458}"/>
                </a:ext>
              </a:extLst>
            </p:cNvPr>
            <p:cNvSpPr/>
            <p:nvPr/>
          </p:nvSpPr>
          <p:spPr>
            <a:xfrm>
              <a:off x="3379625" y="4507157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12A9F32-019E-4D73-B9E9-2F3D29ADCF6C}"/>
                </a:ext>
              </a:extLst>
            </p:cNvPr>
            <p:cNvSpPr/>
            <p:nvPr/>
          </p:nvSpPr>
          <p:spPr>
            <a:xfrm>
              <a:off x="3741078" y="4601559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Elbow Connector 39">
              <a:extLst>
                <a:ext uri="{FF2B5EF4-FFF2-40B4-BE49-F238E27FC236}">
                  <a16:creationId xmlns:a16="http://schemas.microsoft.com/office/drawing/2014/main" id="{86008CC3-B3C1-4955-AD72-3EF96E62A6A8}"/>
                </a:ext>
              </a:extLst>
            </p:cNvPr>
            <p:cNvCxnSpPr>
              <a:cxnSpLocks/>
              <a:stCxn id="35" idx="2"/>
              <a:endCxn id="34" idx="6"/>
            </p:cNvCxnSpPr>
            <p:nvPr/>
          </p:nvCxnSpPr>
          <p:spPr>
            <a:xfrm rot="10800000">
              <a:off x="3656842" y="4636530"/>
              <a:ext cx="84236" cy="4351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6B6B381-563B-40DC-8D9A-1506D306C448}"/>
              </a:ext>
            </a:extLst>
          </p:cNvPr>
          <p:cNvGrpSpPr/>
          <p:nvPr/>
        </p:nvGrpSpPr>
        <p:grpSpPr>
          <a:xfrm>
            <a:off x="5121668" y="3634977"/>
            <a:ext cx="240599" cy="374607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35C0D51-53F3-46A5-8159-0D91EE23930E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8899721-5D13-4734-BCB8-C285F7719674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4588AC73-C195-4B14-B1A5-94E18A217DC8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16C55B-90AC-400F-BB70-A01423AAA430}"/>
              </a:ext>
            </a:extLst>
          </p:cNvPr>
          <p:cNvGrpSpPr/>
          <p:nvPr/>
        </p:nvGrpSpPr>
        <p:grpSpPr>
          <a:xfrm>
            <a:off x="3620815" y="3876948"/>
            <a:ext cx="371983" cy="224830"/>
            <a:chOff x="3379625" y="4507157"/>
            <a:chExt cx="428597" cy="258746"/>
          </a:xfrm>
          <a:solidFill>
            <a:srgbClr val="B45434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F7B2432-2984-4FD5-B7A0-9120EE2DE6C0}"/>
                </a:ext>
              </a:extLst>
            </p:cNvPr>
            <p:cNvSpPr/>
            <p:nvPr/>
          </p:nvSpPr>
          <p:spPr>
            <a:xfrm>
              <a:off x="3379625" y="4507157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FD8831C-13A7-407B-94B8-7CCBE96B276B}"/>
                </a:ext>
              </a:extLst>
            </p:cNvPr>
            <p:cNvSpPr/>
            <p:nvPr/>
          </p:nvSpPr>
          <p:spPr>
            <a:xfrm>
              <a:off x="3741078" y="4601559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Elbow Connector 39">
              <a:extLst>
                <a:ext uri="{FF2B5EF4-FFF2-40B4-BE49-F238E27FC236}">
                  <a16:creationId xmlns:a16="http://schemas.microsoft.com/office/drawing/2014/main" id="{963924A2-EB95-4565-8794-655550F57010}"/>
                </a:ext>
              </a:extLst>
            </p:cNvPr>
            <p:cNvCxnSpPr>
              <a:cxnSpLocks/>
              <a:stCxn id="48" idx="2"/>
              <a:endCxn id="47" idx="6"/>
            </p:cNvCxnSpPr>
            <p:nvPr/>
          </p:nvCxnSpPr>
          <p:spPr>
            <a:xfrm rot="10800000">
              <a:off x="3656842" y="4636530"/>
              <a:ext cx="84236" cy="4351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3431E31-F567-4191-AFC6-305C9B544AA1}"/>
              </a:ext>
            </a:extLst>
          </p:cNvPr>
          <p:cNvGrpSpPr/>
          <p:nvPr/>
        </p:nvGrpSpPr>
        <p:grpSpPr>
          <a:xfrm>
            <a:off x="2411815" y="3875851"/>
            <a:ext cx="371983" cy="224830"/>
            <a:chOff x="3379625" y="4507157"/>
            <a:chExt cx="428597" cy="258746"/>
          </a:xfrm>
          <a:solidFill>
            <a:srgbClr val="B45434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D3514ED-D3B3-4038-9B98-9EF27F123BBC}"/>
                </a:ext>
              </a:extLst>
            </p:cNvPr>
            <p:cNvSpPr/>
            <p:nvPr/>
          </p:nvSpPr>
          <p:spPr>
            <a:xfrm>
              <a:off x="3379625" y="4507157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927FB85-605A-4FC1-88F9-2D8F93D42FBE}"/>
                </a:ext>
              </a:extLst>
            </p:cNvPr>
            <p:cNvSpPr/>
            <p:nvPr/>
          </p:nvSpPr>
          <p:spPr>
            <a:xfrm>
              <a:off x="3741078" y="4601559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Elbow Connector 39">
              <a:extLst>
                <a:ext uri="{FF2B5EF4-FFF2-40B4-BE49-F238E27FC236}">
                  <a16:creationId xmlns:a16="http://schemas.microsoft.com/office/drawing/2014/main" id="{FB10AFDD-4B9B-4A74-91C6-05A3B2C58D5F}"/>
                </a:ext>
              </a:extLst>
            </p:cNvPr>
            <p:cNvCxnSpPr>
              <a:cxnSpLocks/>
              <a:stCxn id="52" idx="2"/>
              <a:endCxn id="51" idx="6"/>
            </p:cNvCxnSpPr>
            <p:nvPr/>
          </p:nvCxnSpPr>
          <p:spPr>
            <a:xfrm rot="10800000">
              <a:off x="3656842" y="4636530"/>
              <a:ext cx="84236" cy="4351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BAAE0DC-A201-4428-A88E-850A49FDD9B4}"/>
              </a:ext>
            </a:extLst>
          </p:cNvPr>
          <p:cNvGrpSpPr/>
          <p:nvPr/>
        </p:nvGrpSpPr>
        <p:grpSpPr>
          <a:xfrm>
            <a:off x="1401527" y="3884610"/>
            <a:ext cx="371983" cy="224830"/>
            <a:chOff x="3379625" y="4507157"/>
            <a:chExt cx="428597" cy="258746"/>
          </a:xfrm>
          <a:solidFill>
            <a:srgbClr val="B45434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D0E48A6-5F01-4D75-9889-1775E7B1CDE2}"/>
                </a:ext>
              </a:extLst>
            </p:cNvPr>
            <p:cNvSpPr/>
            <p:nvPr/>
          </p:nvSpPr>
          <p:spPr>
            <a:xfrm>
              <a:off x="3379625" y="4507157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F3BAE98-9D01-4C70-BAF1-27D04C546C1E}"/>
                </a:ext>
              </a:extLst>
            </p:cNvPr>
            <p:cNvSpPr/>
            <p:nvPr/>
          </p:nvSpPr>
          <p:spPr>
            <a:xfrm>
              <a:off x="3741078" y="4601559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Elbow Connector 39">
              <a:extLst>
                <a:ext uri="{FF2B5EF4-FFF2-40B4-BE49-F238E27FC236}">
                  <a16:creationId xmlns:a16="http://schemas.microsoft.com/office/drawing/2014/main" id="{436515E7-DC01-42BE-A665-31EC13624A04}"/>
                </a:ext>
              </a:extLst>
            </p:cNvPr>
            <p:cNvCxnSpPr>
              <a:cxnSpLocks/>
              <a:stCxn id="56" idx="2"/>
              <a:endCxn id="55" idx="6"/>
            </p:cNvCxnSpPr>
            <p:nvPr/>
          </p:nvCxnSpPr>
          <p:spPr>
            <a:xfrm rot="10800000">
              <a:off x="3656842" y="4636530"/>
              <a:ext cx="84236" cy="4351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833748D-8835-48C4-89FB-2A732E829B2B}"/>
              </a:ext>
            </a:extLst>
          </p:cNvPr>
          <p:cNvGrpSpPr/>
          <p:nvPr/>
        </p:nvGrpSpPr>
        <p:grpSpPr>
          <a:xfrm>
            <a:off x="6138801" y="4268056"/>
            <a:ext cx="284804" cy="452862"/>
            <a:chOff x="3671605" y="4877400"/>
            <a:chExt cx="284804" cy="452862"/>
          </a:xfrm>
          <a:solidFill>
            <a:srgbClr val="B45434"/>
          </a:solidFill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72EE8B2-BE59-42C8-8204-1F64207E79D4}"/>
                </a:ext>
              </a:extLst>
            </p:cNvPr>
            <p:cNvSpPr/>
            <p:nvPr/>
          </p:nvSpPr>
          <p:spPr>
            <a:xfrm>
              <a:off x="3671605" y="5047482"/>
              <a:ext cx="284804" cy="28278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3CC00B4-D933-4CE4-8ED1-C49571D6DF30}"/>
                </a:ext>
              </a:extLst>
            </p:cNvPr>
            <p:cNvSpPr/>
            <p:nvPr/>
          </p:nvSpPr>
          <p:spPr>
            <a:xfrm>
              <a:off x="3776326" y="4877400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Elbow Connector 39">
              <a:extLst>
                <a:ext uri="{FF2B5EF4-FFF2-40B4-BE49-F238E27FC236}">
                  <a16:creationId xmlns:a16="http://schemas.microsoft.com/office/drawing/2014/main" id="{7F7E61F7-88CD-4B30-BA2F-9D79439B3DC7}"/>
                </a:ext>
              </a:extLst>
            </p:cNvPr>
            <p:cNvCxnSpPr>
              <a:cxnSpLocks/>
              <a:stCxn id="63" idx="0"/>
              <a:endCxn id="64" idx="4"/>
            </p:cNvCxnSpPr>
            <p:nvPr/>
          </p:nvCxnSpPr>
          <p:spPr>
            <a:xfrm rot="16200000" flipV="1">
              <a:off x="3766233" y="4999707"/>
              <a:ext cx="91440" cy="41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9DE02C8-7AFF-4EBC-8B06-3E48A4CCD862}"/>
              </a:ext>
            </a:extLst>
          </p:cNvPr>
          <p:cNvGrpSpPr/>
          <p:nvPr/>
        </p:nvGrpSpPr>
        <p:grpSpPr>
          <a:xfrm>
            <a:off x="5114087" y="4357785"/>
            <a:ext cx="284804" cy="452862"/>
            <a:chOff x="3671605" y="4877400"/>
            <a:chExt cx="284804" cy="452862"/>
          </a:xfrm>
          <a:solidFill>
            <a:srgbClr val="B45434"/>
          </a:solidFill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1EC28DF-7542-4DD8-8CBC-57FDCB37C3C7}"/>
                </a:ext>
              </a:extLst>
            </p:cNvPr>
            <p:cNvSpPr/>
            <p:nvPr/>
          </p:nvSpPr>
          <p:spPr>
            <a:xfrm>
              <a:off x="3671605" y="5047482"/>
              <a:ext cx="284804" cy="28278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8A4C06E-3D1C-4E64-9E31-A5543AE43281}"/>
                </a:ext>
              </a:extLst>
            </p:cNvPr>
            <p:cNvSpPr/>
            <p:nvPr/>
          </p:nvSpPr>
          <p:spPr>
            <a:xfrm>
              <a:off x="3776326" y="4877400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9" name="Elbow Connector 39">
              <a:extLst>
                <a:ext uri="{FF2B5EF4-FFF2-40B4-BE49-F238E27FC236}">
                  <a16:creationId xmlns:a16="http://schemas.microsoft.com/office/drawing/2014/main" id="{B2687C0B-AD14-4EFC-9CEB-9439454F2E51}"/>
                </a:ext>
              </a:extLst>
            </p:cNvPr>
            <p:cNvCxnSpPr>
              <a:cxnSpLocks/>
              <a:stCxn id="67" idx="0"/>
              <a:endCxn id="68" idx="4"/>
            </p:cNvCxnSpPr>
            <p:nvPr/>
          </p:nvCxnSpPr>
          <p:spPr>
            <a:xfrm rot="16200000" flipV="1">
              <a:off x="3766233" y="4999707"/>
              <a:ext cx="91440" cy="41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7E0E025-4BFC-4B62-99EC-2CC3D493A7C5}"/>
              </a:ext>
            </a:extLst>
          </p:cNvPr>
          <p:cNvGrpSpPr/>
          <p:nvPr/>
        </p:nvGrpSpPr>
        <p:grpSpPr>
          <a:xfrm>
            <a:off x="3928474" y="4372346"/>
            <a:ext cx="284804" cy="452862"/>
            <a:chOff x="3671605" y="4877400"/>
            <a:chExt cx="284804" cy="452862"/>
          </a:xfrm>
          <a:solidFill>
            <a:srgbClr val="B45434"/>
          </a:solidFill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814FC43-6374-44CD-84C4-B4368B65EDD0}"/>
                </a:ext>
              </a:extLst>
            </p:cNvPr>
            <p:cNvSpPr/>
            <p:nvPr/>
          </p:nvSpPr>
          <p:spPr>
            <a:xfrm>
              <a:off x="3671605" y="5047482"/>
              <a:ext cx="284804" cy="28278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E3ED32D-CDA3-4886-B9C8-365E6FE7780C}"/>
                </a:ext>
              </a:extLst>
            </p:cNvPr>
            <p:cNvSpPr/>
            <p:nvPr/>
          </p:nvSpPr>
          <p:spPr>
            <a:xfrm>
              <a:off x="3776326" y="4877400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3" name="Elbow Connector 39">
              <a:extLst>
                <a:ext uri="{FF2B5EF4-FFF2-40B4-BE49-F238E27FC236}">
                  <a16:creationId xmlns:a16="http://schemas.microsoft.com/office/drawing/2014/main" id="{02BE3359-FB26-4A2F-964B-86C03217C4EF}"/>
                </a:ext>
              </a:extLst>
            </p:cNvPr>
            <p:cNvCxnSpPr>
              <a:cxnSpLocks/>
              <a:stCxn id="71" idx="0"/>
              <a:endCxn id="72" idx="4"/>
            </p:cNvCxnSpPr>
            <p:nvPr/>
          </p:nvCxnSpPr>
          <p:spPr>
            <a:xfrm rot="16200000" flipV="1">
              <a:off x="3766233" y="4999707"/>
              <a:ext cx="91440" cy="41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D008759-E65B-47B7-B2A0-BDBD1E9468CB}"/>
              </a:ext>
            </a:extLst>
          </p:cNvPr>
          <p:cNvGrpSpPr/>
          <p:nvPr/>
        </p:nvGrpSpPr>
        <p:grpSpPr>
          <a:xfrm>
            <a:off x="2532748" y="4294669"/>
            <a:ext cx="284804" cy="452862"/>
            <a:chOff x="3671605" y="4877400"/>
            <a:chExt cx="284804" cy="452862"/>
          </a:xfrm>
          <a:solidFill>
            <a:srgbClr val="B45434"/>
          </a:solidFill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EBBE8E4-E96E-42B2-A72C-AF65CED38D00}"/>
                </a:ext>
              </a:extLst>
            </p:cNvPr>
            <p:cNvSpPr/>
            <p:nvPr/>
          </p:nvSpPr>
          <p:spPr>
            <a:xfrm>
              <a:off x="3671605" y="5047482"/>
              <a:ext cx="284804" cy="28278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71437D5-F824-4A41-B664-95CA9782CD3C}"/>
                </a:ext>
              </a:extLst>
            </p:cNvPr>
            <p:cNvSpPr/>
            <p:nvPr/>
          </p:nvSpPr>
          <p:spPr>
            <a:xfrm>
              <a:off x="3776326" y="4877400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7" name="Elbow Connector 39">
              <a:extLst>
                <a:ext uri="{FF2B5EF4-FFF2-40B4-BE49-F238E27FC236}">
                  <a16:creationId xmlns:a16="http://schemas.microsoft.com/office/drawing/2014/main" id="{A629201D-EFB4-41DE-8E61-71C3E5CA2C58}"/>
                </a:ext>
              </a:extLst>
            </p:cNvPr>
            <p:cNvCxnSpPr>
              <a:cxnSpLocks/>
              <a:stCxn id="75" idx="0"/>
              <a:endCxn id="76" idx="4"/>
            </p:cNvCxnSpPr>
            <p:nvPr/>
          </p:nvCxnSpPr>
          <p:spPr>
            <a:xfrm rot="16200000" flipV="1">
              <a:off x="3766233" y="4999707"/>
              <a:ext cx="91440" cy="41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778EEB4A-3919-4B0D-9B1A-8BA505F8ED91}"/>
              </a:ext>
            </a:extLst>
          </p:cNvPr>
          <p:cNvSpPr txBox="1"/>
          <p:nvPr/>
        </p:nvSpPr>
        <p:spPr>
          <a:xfrm>
            <a:off x="6100894" y="446764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A96A202-9098-41CB-818D-7D9DB17B7D84}"/>
              </a:ext>
            </a:extLst>
          </p:cNvPr>
          <p:cNvSpPr txBox="1"/>
          <p:nvPr/>
        </p:nvSpPr>
        <p:spPr>
          <a:xfrm>
            <a:off x="5068682" y="453682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B3C9E38-9E62-490E-B639-26338147C931}"/>
              </a:ext>
            </a:extLst>
          </p:cNvPr>
          <p:cNvSpPr txBox="1"/>
          <p:nvPr/>
        </p:nvSpPr>
        <p:spPr>
          <a:xfrm>
            <a:off x="3889475" y="456047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A46BC6-1424-4273-81C6-A75100D38ABC}"/>
              </a:ext>
            </a:extLst>
          </p:cNvPr>
          <p:cNvSpPr txBox="1"/>
          <p:nvPr/>
        </p:nvSpPr>
        <p:spPr>
          <a:xfrm>
            <a:off x="2473637" y="4475202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200" b="1" dirty="0">
                <a:solidFill>
                  <a:schemeClr val="bg1"/>
                </a:solidFill>
              </a:rPr>
              <a:t>13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46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F0E52-77F2-45D6-9C68-D177CBC74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>
                <a:cs typeface="+mj-cs"/>
              </a:rPr>
              <a:t>مساحة عمل المشروع</a:t>
            </a:r>
            <a:endParaRPr lang="en-US" dirty="0"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09622-6ADB-42E7-AD54-B42F4BC7D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72" y="2332232"/>
            <a:ext cx="5883083" cy="3139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047952-C296-43CD-8258-05858E6303C8}"/>
              </a:ext>
            </a:extLst>
          </p:cNvPr>
          <p:cNvSpPr txBox="1"/>
          <p:nvPr/>
        </p:nvSpPr>
        <p:spPr>
          <a:xfrm>
            <a:off x="6471827" y="2185278"/>
            <a:ext cx="539581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ملخص المشروع: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تحتوي على معلومات مفصلة عن المشروع.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ar-SA" sz="1600" b="1" dirty="0">
                <a:solidFill>
                  <a:prstClr val="black"/>
                </a:solidFill>
                <a:latin typeface="Calibri" panose="020F0502020204030204"/>
                <a:cs typeface="+mj-cs"/>
              </a:rPr>
              <a:t>المهام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: إدارة 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(إضافة/ حذف)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المهام في هذا المشروع.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الخطة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 : 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دارة الخطة لهذا المشروع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 و ادراج ملف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MPP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بوابة المرحلة </a:t>
            </a:r>
            <a:r>
              <a:rPr lang="ar-SA" sz="1600" dirty="0">
                <a:solidFill>
                  <a:prstClr val="black"/>
                </a:solidFill>
                <a:latin typeface="Calibri" panose="020F0502020204030204"/>
                <a:cs typeface="+mj-cs"/>
              </a:rPr>
              <a:t>: عرض مراحل المشروع.  </a:t>
            </a:r>
            <a:endParaRPr kumimoji="0" lang="ar-J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سجل التحديثات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: 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دارة سجل ا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لأنشطة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 لهذا المشروع.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المالية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: يعرض المعلومات المالية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 (</a:t>
            </a:r>
            <a:r>
              <a:rPr kumimoji="0" lang="ar-S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المف</a:t>
            </a:r>
            <a:r>
              <a:rPr lang="ar-SA" sz="1600" dirty="0">
                <a:solidFill>
                  <a:prstClr val="black"/>
                </a:solidFill>
                <a:latin typeface="Calibri" panose="020F0502020204030204"/>
                <a:cs typeface="+mj-cs"/>
              </a:rPr>
              <a:t>و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تر</a:t>
            </a:r>
            <a:r>
              <a:rPr lang="ar-SA" sz="1600" dirty="0">
                <a:solidFill>
                  <a:prstClr val="black"/>
                </a:solidFill>
                <a:latin typeface="Calibri" panose="020F0502020204030204"/>
                <a:cs typeface="+mj-cs"/>
              </a:rPr>
              <a:t>/المنصرف)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 للمشروع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 </a:t>
            </a:r>
            <a:endParaRPr kumimoji="0" lang="ar-J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أعضاء الفريق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: </a:t>
            </a:r>
            <a:r>
              <a:rPr lang="ar-SA" sz="1600" dirty="0">
                <a:solidFill>
                  <a:prstClr val="black"/>
                </a:solidFill>
                <a:latin typeface="Calibri" panose="020F0502020204030204"/>
                <a:cs typeface="+mj-cs"/>
              </a:rPr>
              <a:t>عرض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أعضاء الفريق العاملين في هذا المشروع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 , مع إمكانية إضافة أعضاء جدد على المشروع حسب الحاجة.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8B837D-CCFE-4AB2-8F86-41EF238BFE93}"/>
              </a:ext>
            </a:extLst>
          </p:cNvPr>
          <p:cNvSpPr txBox="1"/>
          <p:nvPr/>
        </p:nvSpPr>
        <p:spPr>
          <a:xfrm>
            <a:off x="709116" y="1404659"/>
            <a:ext cx="111585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latin typeface="Times New Roman" panose="02020603050405020304" pitchFamily="18" charset="0"/>
                <a:cs typeface="+mj-cs"/>
              </a:rPr>
              <a:t>يمكنك الوصول إلى مساحة عمل المشروع من خلال الضغط على أيقونة الانتقال إلى مساحة العمل والتي تحتوي على ما يلي:</a:t>
            </a:r>
            <a:endParaRPr lang="en-US" sz="1600" dirty="0">
              <a:latin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8135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EEAB53-C6AE-4A72-A1AF-0A5EA2EC348E}"/>
              </a:ext>
            </a:extLst>
          </p:cNvPr>
          <p:cNvSpPr txBox="1"/>
          <p:nvPr/>
        </p:nvSpPr>
        <p:spPr>
          <a:xfrm>
            <a:off x="6271845" y="1489530"/>
            <a:ext cx="5509847" cy="4639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أصحاب المصلحة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: يدير أصحاب المصلحة</a:t>
            </a:r>
            <a:r>
              <a:rPr lang="ar-SA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 المعنيين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في هذا المشروع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, مع إمكانية إضافة أعضاء جدد على المشروع</a:t>
            </a:r>
            <a:endParaRPr kumimoji="0" lang="ar-JO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المخرجات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: 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عرض و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إدارة مخرجات هذا المشروع.</a:t>
            </a: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المخاطر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: 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عرض و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إدارة المخاطر في هذا المشروع.</a:t>
            </a: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التحديات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: 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عرض و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إدارة التحديات في هذا المشروع.</a:t>
            </a: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المعالم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: 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عرض و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إدارة المعالم في هذا المشروع.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عمليات مكتب ادارة المشاريع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: 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 إضافة العمليات المخصصة لمكتب المشاريع حسب احتياج كل مشروع</a:t>
            </a:r>
            <a:endParaRPr kumimoji="0" lang="ar-J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الاعتماديات</a:t>
            </a:r>
            <a:r>
              <a:rPr kumimoji="0" lang="ar-EG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: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على مستوى المشروع.</a:t>
            </a: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المستندات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: يعرض المستندات على مستوى المشروع.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DCF3D5-D7D7-4938-A2C2-D0A93FA9C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46" y="2073996"/>
            <a:ext cx="6003699" cy="3470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A1292E-B1C4-6576-2D56-96E550DC4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913"/>
            <a:ext cx="9420225" cy="627062"/>
          </a:xfrm>
        </p:spPr>
        <p:txBody>
          <a:bodyPr>
            <a:normAutofit/>
          </a:bodyPr>
          <a:lstStyle/>
          <a:p>
            <a:r>
              <a:rPr lang="ar-JO" b="1" dirty="0">
                <a:cs typeface="+mj-cs"/>
              </a:rPr>
              <a:t>مساحة عمل المشروع</a:t>
            </a:r>
            <a:endParaRPr lang="en-US" dirty="0"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840C81-E35E-2C15-C7FD-DE47E30B218E}"/>
              </a:ext>
            </a:extLst>
          </p:cNvPr>
          <p:cNvSpPr txBox="1">
            <a:spLocks/>
          </p:cNvSpPr>
          <p:nvPr/>
        </p:nvSpPr>
        <p:spPr>
          <a:xfrm>
            <a:off x="0" y="189100"/>
            <a:ext cx="9419756" cy="6265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algn="just" defTabSz="914400" rtl="1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0" lang="en-US" sz="2800" b="1" i="0" u="none" strike="noStrike" kern="1200" cap="none" spc="0" normalizeH="0" baseline="0" dirty="0">
                <a:ln>
                  <a:noFill/>
                </a:ln>
                <a:solidFill>
                  <a:srgbClr val="B55434"/>
                </a:solidFill>
                <a:effectLst/>
                <a:uLnTx/>
                <a:uFillTx/>
                <a:latin typeface="+mj-lt"/>
                <a:ea typeface="+mj-ea"/>
                <a:cs typeface="Bahij Janna" panose="02040503050201020203" pitchFamily="18" charset="-78"/>
              </a:defRPr>
            </a:lvl1pPr>
          </a:lstStyle>
          <a:p>
            <a:r>
              <a:rPr lang="ar-JO">
                <a:cs typeface="+mj-cs"/>
              </a:rPr>
              <a:t>مساحة عمل المشروع</a:t>
            </a:r>
          </a:p>
        </p:txBody>
      </p:sp>
    </p:spTree>
    <p:extLst>
      <p:ext uri="{BB962C8B-B14F-4D97-AF65-F5344CB8AC3E}">
        <p14:creationId xmlns:p14="http://schemas.microsoft.com/office/powerpoint/2010/main" val="901863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4687D7-FBDA-4805-A1A1-56ADEB72092E}"/>
              </a:ext>
            </a:extLst>
          </p:cNvPr>
          <p:cNvSpPr txBox="1"/>
          <p:nvPr/>
        </p:nvSpPr>
        <p:spPr>
          <a:xfrm>
            <a:off x="-324722" y="1205874"/>
            <a:ext cx="12191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latin typeface="Times New Roman" panose="02020603050405020304" pitchFamily="18" charset="0"/>
                <a:cs typeface="+mj-cs"/>
              </a:rPr>
              <a:t>عند الوصول إلى مساحة عمل المشروع، سيتم عرض علامة التبويب ملخص المشروع تلقائيًا، والتي تحتوي على المعلومات التالية:</a:t>
            </a:r>
            <a:endParaRPr lang="en-US" sz="1600" dirty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BE819A9-9294-471E-AAEE-21EC5D42F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702" y="5912696"/>
            <a:ext cx="102883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altLang="en-US" sz="1600" dirty="0">
                <a:solidFill>
                  <a:srgbClr val="B45434"/>
                </a:solidFill>
                <a:latin typeface="Times New Roman" panose="02020603050405020304" pitchFamily="18" charset="0"/>
                <a:cs typeface="+mj-cs"/>
              </a:rPr>
              <a:t>انقر على زر "</a:t>
            </a:r>
            <a:r>
              <a:rPr lang="ar-JO" altLang="en-US" sz="1600" b="1" dirty="0">
                <a:solidFill>
                  <a:srgbClr val="B45434"/>
                </a:solidFill>
                <a:latin typeface="Times New Roman" panose="02020603050405020304" pitchFamily="18" charset="0"/>
                <a:cs typeface="+mj-cs"/>
              </a:rPr>
              <a:t>رؤية المزيد</a:t>
            </a:r>
            <a:r>
              <a:rPr lang="ar-JO" altLang="en-US" sz="1600" dirty="0">
                <a:solidFill>
                  <a:srgbClr val="B45434"/>
                </a:solidFill>
                <a:latin typeface="Times New Roman" panose="02020603050405020304" pitchFamily="18" charset="0"/>
                <a:cs typeface="+mj-cs"/>
              </a:rPr>
              <a:t>" لعرض كافة المعلومات العامة ولمراجعة معلومات أقل انقر على زر "</a:t>
            </a:r>
            <a:r>
              <a:rPr lang="ar-JO" altLang="en-US" sz="1600" b="1" dirty="0">
                <a:solidFill>
                  <a:srgbClr val="B45434"/>
                </a:solidFill>
                <a:latin typeface="Times New Roman" panose="02020603050405020304" pitchFamily="18" charset="0"/>
                <a:cs typeface="+mj-cs"/>
              </a:rPr>
              <a:t>رؤية أقل".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B45434"/>
              </a:solidFill>
              <a:effectLst/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2F51079-712E-4C82-930D-EA0203D30137}"/>
              </a:ext>
            </a:extLst>
          </p:cNvPr>
          <p:cNvSpPr txBox="1">
            <a:spLocks/>
          </p:cNvSpPr>
          <p:nvPr/>
        </p:nvSpPr>
        <p:spPr>
          <a:xfrm>
            <a:off x="5549517" y="1831414"/>
            <a:ext cx="6317760" cy="3917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وصف المشروع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نسبة انجاز المشروع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المخطط</a:t>
            </a: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نسبة انجاز المشروع الفعلي</a:t>
            </a:r>
            <a:endParaRPr kumimoji="0" lang="ar-JO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المعلومات المالية:</a:t>
            </a:r>
            <a:b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</a:br>
            <a:r>
              <a:rPr kumimoji="0" lang="ar-SA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قيمة العقد</a:t>
            </a:r>
            <a:br>
              <a:rPr kumimoji="0" lang="ar-SA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</a:b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المنصرف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</a:t>
            </a:r>
            <a:br>
              <a:rPr kumimoji="0" lang="ar-SA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</a:br>
            <a:r>
              <a:rPr kumimoji="0" lang="ar-SA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المتبقي</a:t>
            </a:r>
            <a:br>
              <a:rPr lang="en-US" sz="1600" dirty="0">
                <a:solidFill>
                  <a:sysClr val="windowText" lastClr="000000"/>
                </a:solidFill>
                <a:cs typeface="+mj-cs"/>
              </a:rPr>
            </a:b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رسم بياني يمثل المعلومات المالية (الميزانية، المنصرف، المتبقي)</a:t>
            </a:r>
            <a:endParaRPr lang="ar-EG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EG" sz="1600" dirty="0">
                <a:solidFill>
                  <a:prstClr val="black"/>
                </a:solidFill>
                <a:cs typeface="+mj-cs"/>
              </a:rPr>
              <a:t>رسم بياني يمثل المخاطر والتحديات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F8B0325-BC4C-4C5C-86E0-F23E76F0A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92" y="2028677"/>
            <a:ext cx="6317760" cy="3522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EBA40F3-3C60-C9F9-7159-5720EFBF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913"/>
            <a:ext cx="9420225" cy="627062"/>
          </a:xfrm>
        </p:spPr>
        <p:txBody>
          <a:bodyPr>
            <a:normAutofit/>
          </a:bodyPr>
          <a:lstStyle/>
          <a:p>
            <a:r>
              <a:rPr lang="ar-JO" b="1" dirty="0">
                <a:cs typeface="+mj-cs"/>
              </a:rPr>
              <a:t>مساحة عمل المشروع</a:t>
            </a:r>
            <a:r>
              <a:rPr lang="ar-EG" b="1" dirty="0">
                <a:cs typeface="+mj-cs"/>
              </a:rPr>
              <a:t>- ملخص المشروع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0774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1A0B2CE-06E8-4245-8AD0-B7B3466717BE}"/>
              </a:ext>
            </a:extLst>
          </p:cNvPr>
          <p:cNvSpPr txBox="1">
            <a:spLocks/>
          </p:cNvSpPr>
          <p:nvPr/>
        </p:nvSpPr>
        <p:spPr>
          <a:xfrm>
            <a:off x="6818025" y="1915900"/>
            <a:ext cx="4977431" cy="1529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حقل تصفية المهام حسب الخيارات التالية: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lvl="2" algn="r" rtl="1"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الكل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lvl="2" algn="r" rtl="1"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لم تبدأ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lvl="2" algn="r" rtl="1"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مكتملة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lvl="2" algn="r" rtl="1"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في المسار الصحيح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lvl="2" algn="r" rtl="1"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متأخر</a:t>
            </a:r>
            <a:r>
              <a:rPr lang="ar-EG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188F0A-53C8-4AB6-B423-52D79070D59A}"/>
              </a:ext>
            </a:extLst>
          </p:cNvPr>
          <p:cNvSpPr txBox="1"/>
          <p:nvPr/>
        </p:nvSpPr>
        <p:spPr>
          <a:xfrm>
            <a:off x="2237878" y="1348633"/>
            <a:ext cx="95667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+mj-cs"/>
              </a:rPr>
              <a:t>من خلال الضغط على علامة التبويب “</a:t>
            </a:r>
            <a:r>
              <a:rPr lang="ar-SA" sz="16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+mj-cs"/>
              </a:rPr>
              <a:t>المهام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+mj-cs"/>
              </a:rPr>
              <a:t>" سيعرض النظام ما يلي: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F3A94-345E-4B91-B7AB-4667BE58D875}"/>
              </a:ext>
            </a:extLst>
          </p:cNvPr>
          <p:cNvSpPr txBox="1"/>
          <p:nvPr/>
        </p:nvSpPr>
        <p:spPr>
          <a:xfrm>
            <a:off x="6818025" y="4532069"/>
            <a:ext cx="498664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يمكنك إضافة مهمة من خلال النقر على زر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إضافة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457200" indent="-4572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سيعرض النظام صفحة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إضافة مهمة".</a:t>
            </a:r>
          </a:p>
          <a:p>
            <a:pPr marL="457200" indent="-4572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بعد ملء الحقول، انقر فوق الزر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حفظ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 لحفظ المهمة وإضافتها إلى قائمة المهام الخاصة بي.</a:t>
            </a:r>
          </a:p>
          <a:p>
            <a:pPr marL="457200" indent="-4572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لإلغاء الإضافة، اضغط على زر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إلغاء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5EA1AF1-5FF8-43D1-84C7-FCE0D1BE1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89" y="2005341"/>
            <a:ext cx="6137649" cy="2947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CA42A9-695B-44AD-B2B2-70567871B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29" y="3777605"/>
            <a:ext cx="4085127" cy="2290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4298D6D-6521-46B4-B169-3176D5F8E389}"/>
              </a:ext>
            </a:extLst>
          </p:cNvPr>
          <p:cNvGrpSpPr/>
          <p:nvPr/>
        </p:nvGrpSpPr>
        <p:grpSpPr>
          <a:xfrm>
            <a:off x="4741097" y="3107966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8D2E9B2-CD95-451A-9B11-B6816A73341A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A27DFFC-96C8-4A2B-A3FF-5F041AE6FA06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E05CA9DB-FE17-4486-925A-43847E78D9FE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FCC812-B9C9-46BD-8397-CD3338C88EF3}"/>
              </a:ext>
            </a:extLst>
          </p:cNvPr>
          <p:cNvGrpSpPr/>
          <p:nvPr/>
        </p:nvGrpSpPr>
        <p:grpSpPr>
          <a:xfrm>
            <a:off x="342721" y="270810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2DE9C1-5D5C-4191-8E5C-2A2F3C61A02E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E43034E-E9E8-4A9A-AC34-87897BFD36CD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4291887F-ECA0-4318-A194-E8D2C44A13E0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B17EEE4-E472-48DA-83D8-3A80DF081ED0}"/>
              </a:ext>
            </a:extLst>
          </p:cNvPr>
          <p:cNvGrpSpPr/>
          <p:nvPr/>
        </p:nvGrpSpPr>
        <p:grpSpPr>
          <a:xfrm>
            <a:off x="3956659" y="342984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DD54DE8-EB78-437E-A1CB-3C2AFEF09C30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1B3551C-BE05-450E-8B1C-4F7296287D58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Elbow Connector 39">
              <a:extLst>
                <a:ext uri="{FF2B5EF4-FFF2-40B4-BE49-F238E27FC236}">
                  <a16:creationId xmlns:a16="http://schemas.microsoft.com/office/drawing/2014/main" id="{42FE92D7-57CF-49A5-AD72-D772F2F3E410}"/>
                </a:ext>
              </a:extLst>
            </p:cNvPr>
            <p:cNvCxnSpPr>
              <a:cxnSpLocks/>
              <a:stCxn id="43" idx="0"/>
              <a:endCxn id="42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58846CC-37F4-41A2-B673-31D81360E071}"/>
              </a:ext>
            </a:extLst>
          </p:cNvPr>
          <p:cNvGrpSpPr/>
          <p:nvPr/>
        </p:nvGrpSpPr>
        <p:grpSpPr>
          <a:xfrm>
            <a:off x="867340" y="3414436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619579A-E8D5-4B82-8057-3CE3EFB00E9A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C816730-C12D-43FC-B43A-B8BAAA238902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Elbow Connector 39">
              <a:extLst>
                <a:ext uri="{FF2B5EF4-FFF2-40B4-BE49-F238E27FC236}">
                  <a16:creationId xmlns:a16="http://schemas.microsoft.com/office/drawing/2014/main" id="{EB12C8BD-9D50-4B99-8C6D-0585F1052A90}"/>
                </a:ext>
              </a:extLst>
            </p:cNvPr>
            <p:cNvCxnSpPr>
              <a:cxnSpLocks/>
              <a:stCxn id="47" idx="0"/>
              <a:endCxn id="46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C3A4B30-0C3D-4451-99F6-E4A00A0AB3E6}"/>
              </a:ext>
            </a:extLst>
          </p:cNvPr>
          <p:cNvGrpSpPr/>
          <p:nvPr/>
        </p:nvGrpSpPr>
        <p:grpSpPr>
          <a:xfrm>
            <a:off x="481329" y="3358624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8157FC-9C50-46AB-B2AA-C4104F55A9F1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BC99583-6C50-4DB3-80F9-82EB03E1AD5D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Elbow Connector 39">
              <a:extLst>
                <a:ext uri="{FF2B5EF4-FFF2-40B4-BE49-F238E27FC236}">
                  <a16:creationId xmlns:a16="http://schemas.microsoft.com/office/drawing/2014/main" id="{60AAFF71-25B7-415A-B7EB-9E1E70EA1349}"/>
                </a:ext>
              </a:extLst>
            </p:cNvPr>
            <p:cNvCxnSpPr>
              <a:cxnSpLocks/>
              <a:stCxn id="51" idx="0"/>
              <a:endCxn id="50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AA8A48C9-023B-CF44-D2C2-DE659572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913"/>
            <a:ext cx="9420225" cy="627062"/>
          </a:xfrm>
        </p:spPr>
        <p:txBody>
          <a:bodyPr>
            <a:normAutofit/>
          </a:bodyPr>
          <a:lstStyle/>
          <a:p>
            <a:r>
              <a:rPr lang="ar-JO" b="1" dirty="0">
                <a:cs typeface="+mj-cs"/>
              </a:rPr>
              <a:t>مساحة عمل المشروع</a:t>
            </a:r>
            <a:r>
              <a:rPr lang="ar-EG" b="1" dirty="0">
                <a:cs typeface="+mj-cs"/>
              </a:rPr>
              <a:t> - </a:t>
            </a:r>
            <a:r>
              <a:rPr lang="ar-SA" b="1" dirty="0">
                <a:cs typeface="+mj-cs"/>
              </a:rPr>
              <a:t>المهام</a:t>
            </a:r>
            <a:endParaRPr lang="en-US" dirty="0"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55DFA9-4CAD-097A-670D-060DA624B99B}"/>
              </a:ext>
            </a:extLst>
          </p:cNvPr>
          <p:cNvSpPr txBox="1">
            <a:spLocks/>
          </p:cNvSpPr>
          <p:nvPr/>
        </p:nvSpPr>
        <p:spPr>
          <a:xfrm>
            <a:off x="6757586" y="3627870"/>
            <a:ext cx="5960549" cy="904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marR="0" lvl="2" indent="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تتضمن قائمة المهام الخاصة بي ما يلي:</a:t>
            </a:r>
            <a:r>
              <a:rPr lang="ar-EG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مهمة</a:t>
            </a:r>
            <a:r>
              <a:rPr lang="ar-EG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, ,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البدء المخطط</a:t>
            </a:r>
            <a:r>
              <a:rPr lang="ar-EG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,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الانتهاء المخطط</a:t>
            </a:r>
            <a:r>
              <a:rPr lang="ar-EG" sz="14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,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الحالة</a:t>
            </a:r>
            <a:r>
              <a:rPr lang="ar-EG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,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الانجاز</a:t>
            </a:r>
            <a:r>
              <a:rPr lang="ar-EG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,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المسؤول</a:t>
            </a:r>
            <a:r>
              <a:rPr lang="ar-EG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,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ايقونة الاجراءات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914400" marR="0" lvl="2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1903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DE96-9191-4028-B7EC-A93CC5613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مساحة عمل المشروع – المهام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5764E3-4B73-4EF3-A3C7-3ABDF159EBAA}"/>
              </a:ext>
            </a:extLst>
          </p:cNvPr>
          <p:cNvSpPr txBox="1"/>
          <p:nvPr/>
        </p:nvSpPr>
        <p:spPr>
          <a:xfrm>
            <a:off x="5639691" y="1310081"/>
            <a:ext cx="6121350" cy="5134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تغيير تقدم المهمة من خلال الضغط على زر الإجراء المجاور بجوار اسم المهمة التي تريد تغيير تقدمها، ثم الضغط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تغيير ال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انجاز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سيسمح لك النظام بتغيير التقدم عن طريق سحب المؤشر وإسقاطه إلى التقدم المطلوب، وسيتم حفظ التقدم تلقائيًا.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تعديل معلومات المهمة من خلال الضغط على زر الإجراء المجاور الموجود بجوار اسم المهمة التي تريد تعديل بياناتها، ثم الضغط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تعديل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"تعديل المهمة".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بمجرد الانتهاء من تحديث الحقول وتعديلها،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للحفظ.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لإلغاء التعديل، انقر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A371DF-69A2-4EA2-A47D-B60EEE463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99" y="2066206"/>
            <a:ext cx="5113202" cy="3622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59365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A9DD-B6E4-49F8-A4BF-FE3DE811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مساحة عمل المشروع – المهام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F8BF00-5ABF-40D6-8A26-5BDEAE0BAE0B}"/>
              </a:ext>
            </a:extLst>
          </p:cNvPr>
          <p:cNvSpPr txBox="1">
            <a:spLocks/>
          </p:cNvSpPr>
          <p:nvPr/>
        </p:nvSpPr>
        <p:spPr>
          <a:xfrm>
            <a:off x="5461754" y="1675313"/>
            <a:ext cx="6409743" cy="4624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حذف مهمة من خلال الضغط على زر الإجراء الموجود بجانب اسم المهمة التي تريد حذفها ثم الضغط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حذف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رسالة تأكيد للحذف. للحذف، اختر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نعم، احذف".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للإلغاء، اضغط على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عرض جميع المعلومات المهمة من خلال النقر على زر الإجراء الموجود بجوار اسم المهمة التي تريد معاينتها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معاينة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سيعرض النظام صفحة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المهمة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للعودة إلى صفحة مهامي، انقر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العودة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ملاحظة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: سيتم عكس المهام المضافة في علامة التبويب هذه في علامة تبويب الخطة.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B495E3A-6A40-4CFB-88BE-2E4E28AF09F3}"/>
              </a:ext>
            </a:extLst>
          </p:cNvPr>
          <p:cNvSpPr txBox="1">
            <a:spLocks/>
          </p:cNvSpPr>
          <p:nvPr/>
        </p:nvSpPr>
        <p:spPr>
          <a:xfrm>
            <a:off x="10773325" y="6542036"/>
            <a:ext cx="1251527" cy="2520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7F3724-A1EB-4781-8965-B1A9CB99DDFC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27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2CCE4A-5989-44AF-910F-ACC429B41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4" y="1827716"/>
            <a:ext cx="5192050" cy="3743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65077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6B46-8A5E-4426-AD43-E41DC6A8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/>
              <a:t>مساحة عمل المشروع – الخطة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AF9C5-B79B-4FB3-A014-330EC8CC2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00" y="2108848"/>
            <a:ext cx="5887884" cy="259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548246B-230B-4511-A879-C96E0F2EAB4C}"/>
              </a:ext>
            </a:extLst>
          </p:cNvPr>
          <p:cNvSpPr txBox="1"/>
          <p:nvPr/>
        </p:nvSpPr>
        <p:spPr>
          <a:xfrm>
            <a:off x="4908982" y="1339610"/>
            <a:ext cx="68752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من خلال الضغط على علامة التبويب "الخطة" سيعرض النظام ما يلي: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63B77C-9C51-4077-BFAE-0CD389C82F57}"/>
              </a:ext>
            </a:extLst>
          </p:cNvPr>
          <p:cNvSpPr txBox="1"/>
          <p:nvPr/>
        </p:nvSpPr>
        <p:spPr>
          <a:xfrm>
            <a:off x="6359407" y="1746975"/>
            <a:ext cx="5424827" cy="4285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جدولة حقل التصفية وفقًا للافتراضي / الجدولة: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500"/>
              </a:spcBef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قائمة المهام، والتي تشمل: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indent="-285750" algn="r" rtl="1"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اسم المهمة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indent="-285750" algn="r" rtl="1"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تاريخ البدء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indent="-285750" algn="r" rtl="1"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تاريخ الانتهاء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indent="-285750" algn="r" rtl="1"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المدة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,</a:t>
            </a:r>
          </a:p>
          <a:p>
            <a:pPr marL="285750" indent="-285750" algn="r" rtl="1"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الانجاز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indent="-285750" algn="r" rtl="1"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النوع: (مهمة، معلم، مخرج).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لتكبير المخطط الزمني، انقر فوق الزر "تكبير".</a:t>
            </a:r>
          </a:p>
          <a:p>
            <a:pPr marL="342900" marR="0" lvl="0" indent="-342900" algn="r" defTabSz="914400" rtl="1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لتصغير المخطط الزمني، انقر فوق الزر "تصغير".</a:t>
            </a:r>
          </a:p>
          <a:p>
            <a:pPr marL="342900" marR="0" lvl="0" indent="-342900" algn="r" defTabSz="914400" rtl="1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النقر على "تكبير/تصغير للملاءمة" لعرض المخطط الزمني بشكل متناسب مع المهام</a:t>
            </a:r>
          </a:p>
          <a:p>
            <a:pPr marL="342900" marR="0" lvl="0" indent="-342900" algn="r" defTabSz="914400" rtl="1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عند المرور فوق مهمة، سيعرض النظام تفاصيل المهمة، بما في ذلك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h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  :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لاسم، تاريخ البدء، تاريخ الانتهاء، المدة، التقدم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431C2E-B263-44F9-9570-EBFD21F7F661}"/>
              </a:ext>
            </a:extLst>
          </p:cNvPr>
          <p:cNvSpPr txBox="1"/>
          <p:nvPr/>
        </p:nvSpPr>
        <p:spPr>
          <a:xfrm>
            <a:off x="3300634" y="6160888"/>
            <a:ext cx="8483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ملاحظة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: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سيتم عرض المهام والمعالم والمخرجات المضافة في علامات التبويب الخاصة بها في الخطة.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A8C6AD9-3859-41D9-A627-C0098A3A56F0}"/>
              </a:ext>
            </a:extLst>
          </p:cNvPr>
          <p:cNvGrpSpPr/>
          <p:nvPr/>
        </p:nvGrpSpPr>
        <p:grpSpPr>
          <a:xfrm>
            <a:off x="730731" y="2706159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E95F892-99D0-46FE-82B4-48E2917BCEF6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899F445-90BF-4929-9A6E-EA5F0187EFAA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Elbow Connector 39">
              <a:extLst>
                <a:ext uri="{FF2B5EF4-FFF2-40B4-BE49-F238E27FC236}">
                  <a16:creationId xmlns:a16="http://schemas.microsoft.com/office/drawing/2014/main" id="{EBB3E04B-93BC-4F40-B3E9-F4136D55DCAB}"/>
                </a:ext>
              </a:extLst>
            </p:cNvPr>
            <p:cNvCxnSpPr>
              <a:cxnSpLocks/>
              <a:stCxn id="44" idx="0"/>
              <a:endCxn id="43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AFC6BA-AE68-4130-AB3D-461E19EA0CD8}"/>
              </a:ext>
            </a:extLst>
          </p:cNvPr>
          <p:cNvGrpSpPr/>
          <p:nvPr/>
        </p:nvGrpSpPr>
        <p:grpSpPr>
          <a:xfrm>
            <a:off x="3520439" y="2945086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5140F2-6C59-4521-AAB4-BA3A9DC213E3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4394A57-AA22-4F4F-B274-A69BC8C74D10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Elbow Connector 39">
              <a:extLst>
                <a:ext uri="{FF2B5EF4-FFF2-40B4-BE49-F238E27FC236}">
                  <a16:creationId xmlns:a16="http://schemas.microsoft.com/office/drawing/2014/main" id="{87B830E3-BBE8-4137-924A-0572B8264DD9}"/>
                </a:ext>
              </a:extLst>
            </p:cNvPr>
            <p:cNvCxnSpPr>
              <a:cxnSpLocks/>
              <a:stCxn id="48" idx="0"/>
              <a:endCxn id="47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9895C6B-B980-4906-8027-EBB99FF4D30F}"/>
              </a:ext>
            </a:extLst>
          </p:cNvPr>
          <p:cNvGrpSpPr/>
          <p:nvPr/>
        </p:nvGrpSpPr>
        <p:grpSpPr>
          <a:xfrm>
            <a:off x="3173919" y="2969444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86EF07F-DAF8-4995-8518-3AF8AD59B7C7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13B9C3B-9CCA-442B-A9F4-DBB65E6F63B4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Elbow Connector 39">
              <a:extLst>
                <a:ext uri="{FF2B5EF4-FFF2-40B4-BE49-F238E27FC236}">
                  <a16:creationId xmlns:a16="http://schemas.microsoft.com/office/drawing/2014/main" id="{1E65E582-DD39-41C2-9A5F-B3DC9E278F4B}"/>
                </a:ext>
              </a:extLst>
            </p:cNvPr>
            <p:cNvCxnSpPr>
              <a:cxnSpLocks/>
              <a:stCxn id="52" idx="0"/>
              <a:endCxn id="51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DD01B94-E1E8-40AD-B41C-AB7C6EF348C5}"/>
              </a:ext>
            </a:extLst>
          </p:cNvPr>
          <p:cNvGrpSpPr/>
          <p:nvPr/>
        </p:nvGrpSpPr>
        <p:grpSpPr>
          <a:xfrm>
            <a:off x="2672240" y="2927644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AF8A865-2D90-4448-83A1-82C3B259C787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2CD5641-F03B-417E-BF21-6B4F75C08F28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Elbow Connector 39">
              <a:extLst>
                <a:ext uri="{FF2B5EF4-FFF2-40B4-BE49-F238E27FC236}">
                  <a16:creationId xmlns:a16="http://schemas.microsoft.com/office/drawing/2014/main" id="{C40EFF89-00C2-4390-B77E-A7AF127D78D3}"/>
                </a:ext>
              </a:extLst>
            </p:cNvPr>
            <p:cNvCxnSpPr>
              <a:cxnSpLocks/>
              <a:stCxn id="56" idx="0"/>
              <a:endCxn id="55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1FBA8B6B-4D2E-4D8E-BE10-2789F4260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06" y="4115669"/>
            <a:ext cx="5727178" cy="1614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4C1EE3F5-62A6-4C65-86B9-562717887C5E}"/>
              </a:ext>
            </a:extLst>
          </p:cNvPr>
          <p:cNvGrpSpPr/>
          <p:nvPr/>
        </p:nvGrpSpPr>
        <p:grpSpPr>
          <a:xfrm>
            <a:off x="3002748" y="4593602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765DBC6-6BC9-472B-81BF-838FE903B4DC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B7841BE-BB65-4067-B4CB-492E760BF29A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Elbow Connector 39">
              <a:extLst>
                <a:ext uri="{FF2B5EF4-FFF2-40B4-BE49-F238E27FC236}">
                  <a16:creationId xmlns:a16="http://schemas.microsoft.com/office/drawing/2014/main" id="{9C7AC547-AEE5-4973-A712-A2074487958A}"/>
                </a:ext>
              </a:extLst>
            </p:cNvPr>
            <p:cNvCxnSpPr>
              <a:cxnSpLocks/>
              <a:stCxn id="62" idx="0"/>
              <a:endCxn id="61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4033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006B-6B0A-4F88-985D-993EC30ED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/>
              <a:t>مساحة عمل المشروع – الخطة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97B24F-4892-4EB4-A92D-6680E10BAE6D}"/>
              </a:ext>
            </a:extLst>
          </p:cNvPr>
          <p:cNvSpPr txBox="1"/>
          <p:nvPr/>
        </p:nvSpPr>
        <p:spPr>
          <a:xfrm>
            <a:off x="6459857" y="2380347"/>
            <a:ext cx="5359287" cy="2701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.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 من خلال النقر على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توسيع الكل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 ستتمكن من عرض جميع المهام الفرعية.</a:t>
            </a:r>
          </a:p>
          <a:p>
            <a:pPr marL="342900" lvl="0" indent="-342900" algn="r" rtl="1">
              <a:lnSpc>
                <a:spcPct val="110000"/>
              </a:lnSpc>
              <a:spcBef>
                <a:spcPts val="1000"/>
              </a:spcBef>
              <a:buClr>
                <a:srgbClr val="B45434"/>
              </a:buClr>
              <a:buFont typeface="+mj-lt"/>
              <a:buAutoNum type="arabicPeriod"/>
              <a:defRPr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من خلال النقر على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طي الكل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 ستتمكن من عرض المهام الرئيسية.</a:t>
            </a:r>
          </a:p>
          <a:p>
            <a:pPr marL="342900" lvl="0" indent="-342900" algn="r" rtl="1">
              <a:lnSpc>
                <a:spcPct val="110000"/>
              </a:lnSpc>
              <a:spcBef>
                <a:spcPts val="1000"/>
              </a:spcBef>
              <a:buClr>
                <a:srgbClr val="B45434"/>
              </a:buClr>
              <a:buFont typeface="+mj-lt"/>
              <a:buAutoNum type="arabicPeriod"/>
              <a:defRPr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يمكنك تحميل خطة المشروع باتباع الخطوات التالية: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 </a:t>
            </a:r>
          </a:p>
          <a:p>
            <a:pPr algn="r" rtl="1">
              <a:lnSpc>
                <a:spcPct val="110000"/>
              </a:lnSpc>
              <a:spcBef>
                <a:spcPts val="500"/>
              </a:spcBef>
              <a:buClr>
                <a:srgbClr val="B45434"/>
              </a:buClr>
              <a:defRPr/>
            </a:pPr>
            <a:r>
              <a:rPr lang="ar-EG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ان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قر فوق الزر "</a:t>
            </a:r>
            <a:r>
              <a:rPr lang="ar-S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استيراد</a:t>
            </a: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11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 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لتنزيل الجدول بتنسيق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XER.</a:t>
            </a:r>
          </a:p>
          <a:p>
            <a:pPr marL="342900" indent="-342900" algn="r" rtl="1">
              <a:lnSpc>
                <a:spcPct val="11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لتنزيل الجدول بتنسيق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MPP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A0E91-1885-4882-8EB1-15A4E23F5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14" y="2246657"/>
            <a:ext cx="6039816" cy="2936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2B29BB3-3555-470E-8C81-D50AD0BD7EAD}"/>
              </a:ext>
            </a:extLst>
          </p:cNvPr>
          <p:cNvGrpSpPr/>
          <p:nvPr/>
        </p:nvGrpSpPr>
        <p:grpSpPr>
          <a:xfrm>
            <a:off x="4327644" y="3427983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1976E78-3DF1-471F-AFCA-B7C23EBC97A8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078856-25C8-41A4-BF6D-FE8C3DE7B8FD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Elbow Connector 39">
              <a:extLst>
                <a:ext uri="{FF2B5EF4-FFF2-40B4-BE49-F238E27FC236}">
                  <a16:creationId xmlns:a16="http://schemas.microsoft.com/office/drawing/2014/main" id="{334EFE22-F6B3-4A65-BFCB-AF62DD7800A1}"/>
                </a:ext>
              </a:extLst>
            </p:cNvPr>
            <p:cNvCxnSpPr>
              <a:cxnSpLocks/>
              <a:stCxn id="10" idx="0"/>
              <a:endCxn id="9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41A010-0A67-427F-B369-78680B8AA2A5}"/>
              </a:ext>
            </a:extLst>
          </p:cNvPr>
          <p:cNvGrpSpPr/>
          <p:nvPr/>
        </p:nvGrpSpPr>
        <p:grpSpPr>
          <a:xfrm>
            <a:off x="3740051" y="3396080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E2F82B-E0F7-47B7-A4CB-4A5F5742A249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634871C-AF9F-436D-82CC-B4C81613E44D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Elbow Connector 39">
              <a:extLst>
                <a:ext uri="{FF2B5EF4-FFF2-40B4-BE49-F238E27FC236}">
                  <a16:creationId xmlns:a16="http://schemas.microsoft.com/office/drawing/2014/main" id="{0A24014A-49CF-4E2A-B922-F5EE3D50C992}"/>
                </a:ext>
              </a:extLst>
            </p:cNvPr>
            <p:cNvCxnSpPr>
              <a:cxnSpLocks/>
              <a:stCxn id="14" idx="0"/>
              <a:endCxn id="13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E20975-6564-4317-9BA0-2E4E78F6AC62}"/>
              </a:ext>
            </a:extLst>
          </p:cNvPr>
          <p:cNvGrpSpPr/>
          <p:nvPr/>
        </p:nvGrpSpPr>
        <p:grpSpPr>
          <a:xfrm>
            <a:off x="1262880" y="3294846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05C61F-C405-41C8-9E36-9B50D579AF69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2702218-4B05-4B4E-9CC7-D2E94F08B856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Elbow Connector 39">
              <a:extLst>
                <a:ext uri="{FF2B5EF4-FFF2-40B4-BE49-F238E27FC236}">
                  <a16:creationId xmlns:a16="http://schemas.microsoft.com/office/drawing/2014/main" id="{FA7BBE13-2302-4FA0-818B-FADD5D25C95E}"/>
                </a:ext>
              </a:extLst>
            </p:cNvPr>
            <p:cNvCxnSpPr>
              <a:cxnSpLocks/>
              <a:stCxn id="18" idx="0"/>
              <a:endCxn id="17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60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BFB3-516E-422A-93C8-A818870AE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>
                <a:ea typeface="+mn-ea"/>
                <a:cs typeface="+mj-cs"/>
                <a:sym typeface="Roboto"/>
              </a:rPr>
              <a:t>صفحة تسجيل الدخول</a:t>
            </a:r>
            <a:endParaRPr lang="en-US" dirty="0"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F856A-68F5-4AC5-910D-1472C2B5CED8}"/>
              </a:ext>
            </a:extLst>
          </p:cNvPr>
          <p:cNvSpPr txBox="1"/>
          <p:nvPr/>
        </p:nvSpPr>
        <p:spPr>
          <a:xfrm>
            <a:off x="6824132" y="2242627"/>
            <a:ext cx="5501893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0738" indent="-285750" algn="r" rtl="1">
              <a:lnSpc>
                <a:spcPct val="150000"/>
              </a:lnSpc>
              <a:buClr>
                <a:srgbClr val="B45434"/>
              </a:buClr>
              <a:buSzPct val="111000"/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+mj-cs"/>
              </a:rPr>
              <a:t>يمكن للمستخدم تسجيل الدخول الى النظام باستخدام ال</a:t>
            </a: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+mj-cs"/>
              </a:rPr>
              <a:t>رابط 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+mj-cs"/>
              </a:rPr>
              <a:t>الخاص بالنظام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+mj-cs"/>
            </a:endParaRPr>
          </a:p>
          <a:p>
            <a:pPr marL="820738" indent="-285750" algn="r" rtl="1">
              <a:lnSpc>
                <a:spcPct val="150000"/>
              </a:lnSpc>
              <a:buClr>
                <a:srgbClr val="B45434"/>
              </a:buClr>
              <a:buSzPct val="111000"/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+mj-cs"/>
              </a:rPr>
              <a:t>يعرض النظام صف</a:t>
            </a: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+mj-cs"/>
              </a:rPr>
              <a:t>ح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+mj-cs"/>
              </a:rPr>
              <a:t>ة تسجيل الدخول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+mj-cs"/>
            </a:endParaRPr>
          </a:p>
          <a:p>
            <a:pPr marL="820738" indent="-285750" algn="r" rtl="1">
              <a:lnSpc>
                <a:spcPct val="150000"/>
              </a:lnSpc>
              <a:buClr>
                <a:srgbClr val="B45434"/>
              </a:buClr>
              <a:buSzPct val="111000"/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+mj-cs"/>
              </a:rPr>
              <a:t>يجب على المستخدم ادخال اسم المستخدم وكلمة المرور الخاصة به ،يجب أن يكون اسم المستخدم محدداً مسبقاً في نظام </a:t>
            </a: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+mj-cs"/>
              </a:rPr>
              <a:t>ال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المركز الوطني لتنمية الحياة الفطرية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+mj-cs"/>
            </a:endParaRPr>
          </a:p>
          <a:p>
            <a:pPr marL="820738" indent="-285750" algn="r" rtl="1">
              <a:lnSpc>
                <a:spcPct val="150000"/>
              </a:lnSpc>
              <a:buClr>
                <a:srgbClr val="B45434"/>
              </a:buClr>
              <a:buSzPct val="111000"/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+mj-cs"/>
              </a:rPr>
              <a:t>سيقوم النظام بتوجيه المستخدم الى الصفحة الرئيسية بمجرد تسجيل دخول المستخدم بنجاح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+mj-cs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4B4736-5F74-4F10-80B0-3F6520215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08" y="2153322"/>
            <a:ext cx="6382426" cy="3194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7476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688F-34F4-42C7-9EEC-CE3F9FAA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/>
              <a:t>مساحة عمل المشروع – الخطة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35182-5E5A-41A8-9A95-818EA10F5289}"/>
              </a:ext>
            </a:extLst>
          </p:cNvPr>
          <p:cNvSpPr txBox="1"/>
          <p:nvPr/>
        </p:nvSpPr>
        <p:spPr>
          <a:xfrm>
            <a:off x="6200608" y="1256215"/>
            <a:ext cx="5636485" cy="5292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من خلال النقر على حقل التصفية واختيار "</a:t>
            </a:r>
            <a:r>
              <a:rPr kumimoji="0" lang="ar-SA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المخطط له 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"، سيعرض النظام صفحة الجدول وفقًا للمهام المخطط لها.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إضافة مهمة بالنقر فوق الزر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إضافة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النافذة المنبثقة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مهمة جديدة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يمكنك اختيار نوع المهمة وبعد ملء الحقول، انقر فوق الزر "حفظ" لحفظ المهمة وإضافتها إلى قائمة المهام.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لإلغاء الإضافة، انقر فوق الزر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من خلال النقر على مهمة، سيسمح لك النظام بتعديل المهمة عن طريق النقر على زر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تعديل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النافذة المنبثقة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معلومات المهمة".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إجراء التعديلات، وعند الانتهاء من تحديث الحقول، انقر فوق الزر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للحفظ.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التعديل، انقر فوق الزر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49019-1A0A-4A8E-B901-FE40A8123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07" y="1374720"/>
            <a:ext cx="5847301" cy="2487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552F68-DFAB-414D-B69B-8A6E1C26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69" y="2950653"/>
            <a:ext cx="2335494" cy="1405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82F3C4-EA87-474D-8CDE-7CD748EF688D}"/>
              </a:ext>
            </a:extLst>
          </p:cNvPr>
          <p:cNvGrpSpPr/>
          <p:nvPr/>
        </p:nvGrpSpPr>
        <p:grpSpPr>
          <a:xfrm>
            <a:off x="831306" y="2262365"/>
            <a:ext cx="238570" cy="355949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347CB71-B4D0-4541-B38E-36B88D863545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53CFBD1-D565-4BE2-A35D-BB38B38D77CE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Elbow Connector 39">
              <a:extLst>
                <a:ext uri="{FF2B5EF4-FFF2-40B4-BE49-F238E27FC236}">
                  <a16:creationId xmlns:a16="http://schemas.microsoft.com/office/drawing/2014/main" id="{14204AE0-1795-41FD-9578-FA1D39EF1C67}"/>
                </a:ext>
              </a:extLst>
            </p:cNvPr>
            <p:cNvCxnSpPr>
              <a:cxnSpLocks/>
              <a:stCxn id="14" idx="0"/>
              <a:endCxn id="13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0FB2A8-4956-49B8-9A3A-2119E0DC564C}"/>
              </a:ext>
            </a:extLst>
          </p:cNvPr>
          <p:cNvGrpSpPr/>
          <p:nvPr/>
        </p:nvGrpSpPr>
        <p:grpSpPr>
          <a:xfrm>
            <a:off x="4743669" y="2327125"/>
            <a:ext cx="238570" cy="355949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F2296EE-457D-4315-BBB8-EC0BE64626F8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906F368-F8EE-466E-A909-B4C2101CBB2C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Elbow Connector 39">
              <a:extLst>
                <a:ext uri="{FF2B5EF4-FFF2-40B4-BE49-F238E27FC236}">
                  <a16:creationId xmlns:a16="http://schemas.microsoft.com/office/drawing/2014/main" id="{DB0EC70F-4BE2-432E-ACD2-559969BAFF5A}"/>
                </a:ext>
              </a:extLst>
            </p:cNvPr>
            <p:cNvCxnSpPr>
              <a:cxnSpLocks/>
              <a:stCxn id="18" idx="0"/>
              <a:endCxn id="17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5AC2160-DA8B-48BE-ADA3-59023856C2EF}"/>
              </a:ext>
            </a:extLst>
          </p:cNvPr>
          <p:cNvSpPr txBox="1"/>
          <p:nvPr/>
        </p:nvSpPr>
        <p:spPr>
          <a:xfrm>
            <a:off x="4710378" y="2343353"/>
            <a:ext cx="305153" cy="206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10ِِ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7E20F6-0707-4EE1-AAE0-DCE9BB81770C}"/>
              </a:ext>
            </a:extLst>
          </p:cNvPr>
          <p:cNvGrpSpPr/>
          <p:nvPr/>
        </p:nvGrpSpPr>
        <p:grpSpPr>
          <a:xfrm>
            <a:off x="3600398" y="2653784"/>
            <a:ext cx="238570" cy="355949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4401F5F-7AE3-4A4F-803A-450187F2AB27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F740184-FA24-44CA-9125-26EE19A10145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8CC0E05B-0F62-4B64-8E86-3458DB8E520F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5B7B937-FA29-4A18-BD6A-DABB6B833723}"/>
              </a:ext>
            </a:extLst>
          </p:cNvPr>
          <p:cNvSpPr txBox="1"/>
          <p:nvPr/>
        </p:nvSpPr>
        <p:spPr>
          <a:xfrm>
            <a:off x="3571934" y="2649382"/>
            <a:ext cx="295497" cy="206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11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B8C966-7781-4034-B1A1-F59B71A6CC70}"/>
              </a:ext>
            </a:extLst>
          </p:cNvPr>
          <p:cNvGrpSpPr/>
          <p:nvPr/>
        </p:nvGrpSpPr>
        <p:grpSpPr>
          <a:xfrm>
            <a:off x="1412443" y="4178082"/>
            <a:ext cx="320126" cy="167473"/>
            <a:chOff x="3379625" y="4507157"/>
            <a:chExt cx="428597" cy="258746"/>
          </a:xfrm>
          <a:solidFill>
            <a:srgbClr val="B45434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7A58D40-EEE5-4B4F-AE24-296F849FE6BB}"/>
                </a:ext>
              </a:extLst>
            </p:cNvPr>
            <p:cNvSpPr/>
            <p:nvPr/>
          </p:nvSpPr>
          <p:spPr>
            <a:xfrm>
              <a:off x="3379625" y="4507157"/>
              <a:ext cx="277217" cy="25874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34751DD-C4AE-422E-820F-F916F34F4F23}"/>
                </a:ext>
              </a:extLst>
            </p:cNvPr>
            <p:cNvSpPr/>
            <p:nvPr/>
          </p:nvSpPr>
          <p:spPr>
            <a:xfrm>
              <a:off x="3741078" y="4601559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Elbow Connector 39">
              <a:extLst>
                <a:ext uri="{FF2B5EF4-FFF2-40B4-BE49-F238E27FC236}">
                  <a16:creationId xmlns:a16="http://schemas.microsoft.com/office/drawing/2014/main" id="{595FA414-B826-43D6-B359-DBC471284E30}"/>
                </a:ext>
              </a:extLst>
            </p:cNvPr>
            <p:cNvCxnSpPr>
              <a:cxnSpLocks/>
              <a:stCxn id="28" idx="2"/>
              <a:endCxn id="27" idx="6"/>
            </p:cNvCxnSpPr>
            <p:nvPr/>
          </p:nvCxnSpPr>
          <p:spPr>
            <a:xfrm rot="10800000">
              <a:off x="3656842" y="4636530"/>
              <a:ext cx="84236" cy="4351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58BC6E-0125-4D60-91E9-F1AD06A3488C}"/>
              </a:ext>
            </a:extLst>
          </p:cNvPr>
          <p:cNvGrpSpPr/>
          <p:nvPr/>
        </p:nvGrpSpPr>
        <p:grpSpPr>
          <a:xfrm rot="10800000">
            <a:off x="2217240" y="4188654"/>
            <a:ext cx="320126" cy="167473"/>
            <a:chOff x="3379625" y="4507157"/>
            <a:chExt cx="428597" cy="258746"/>
          </a:xfrm>
          <a:solidFill>
            <a:srgbClr val="B45434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51C5B55-B297-4C37-A4AE-7B6C22390E34}"/>
                </a:ext>
              </a:extLst>
            </p:cNvPr>
            <p:cNvSpPr/>
            <p:nvPr/>
          </p:nvSpPr>
          <p:spPr>
            <a:xfrm>
              <a:off x="3379625" y="4507157"/>
              <a:ext cx="277217" cy="25874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E61D781-5098-495B-9381-A47F329D0A4C}"/>
                </a:ext>
              </a:extLst>
            </p:cNvPr>
            <p:cNvSpPr/>
            <p:nvPr/>
          </p:nvSpPr>
          <p:spPr>
            <a:xfrm>
              <a:off x="3741078" y="4601559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Elbow Connector 39">
              <a:extLst>
                <a:ext uri="{FF2B5EF4-FFF2-40B4-BE49-F238E27FC236}">
                  <a16:creationId xmlns:a16="http://schemas.microsoft.com/office/drawing/2014/main" id="{B8ED9572-F340-4F30-A3AC-03332BA789F8}"/>
                </a:ext>
              </a:extLst>
            </p:cNvPr>
            <p:cNvCxnSpPr>
              <a:cxnSpLocks/>
              <a:stCxn id="33" idx="2"/>
              <a:endCxn id="32" idx="6"/>
            </p:cNvCxnSpPr>
            <p:nvPr/>
          </p:nvCxnSpPr>
          <p:spPr>
            <a:xfrm rot="10800000">
              <a:off x="3656842" y="4636530"/>
              <a:ext cx="84236" cy="4351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BB9B33F-4551-4DAF-A31D-9A94A7270C56}"/>
              </a:ext>
            </a:extLst>
          </p:cNvPr>
          <p:cNvSpPr txBox="1"/>
          <p:nvPr/>
        </p:nvSpPr>
        <p:spPr>
          <a:xfrm>
            <a:off x="2285365" y="4158652"/>
            <a:ext cx="305153" cy="206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A82F9C-C30A-4175-95AB-A7B91AA083F7}"/>
              </a:ext>
            </a:extLst>
          </p:cNvPr>
          <p:cNvSpPr txBox="1"/>
          <p:nvPr/>
        </p:nvSpPr>
        <p:spPr>
          <a:xfrm>
            <a:off x="1368830" y="4158652"/>
            <a:ext cx="305153" cy="206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13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4FE1185-C8FA-44DC-8EA4-471C58CDA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51" y="4574105"/>
            <a:ext cx="5039838" cy="2134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480E812-8AC8-4B16-8057-94F8E379E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276" y="5077079"/>
            <a:ext cx="2299767" cy="1631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9B54927-AEC6-4D67-9D8F-25A25CBE3356}"/>
              </a:ext>
            </a:extLst>
          </p:cNvPr>
          <p:cNvGrpSpPr/>
          <p:nvPr/>
        </p:nvGrpSpPr>
        <p:grpSpPr>
          <a:xfrm>
            <a:off x="2912068" y="536099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680FCF5-41E5-4A06-BCBF-5CA86266D769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20A07B6-71EC-47AD-A004-0DD093738EAB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Elbow Connector 39">
              <a:extLst>
                <a:ext uri="{FF2B5EF4-FFF2-40B4-BE49-F238E27FC236}">
                  <a16:creationId xmlns:a16="http://schemas.microsoft.com/office/drawing/2014/main" id="{A5FC94FF-A475-4FC1-8C0D-C5578839A8D7}"/>
                </a:ext>
              </a:extLst>
            </p:cNvPr>
            <p:cNvCxnSpPr>
              <a:cxnSpLocks/>
              <a:stCxn id="44" idx="0"/>
              <a:endCxn id="43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8808A66-251E-49DE-A454-23998DF38790}"/>
              </a:ext>
            </a:extLst>
          </p:cNvPr>
          <p:cNvSpPr txBox="1"/>
          <p:nvPr/>
        </p:nvSpPr>
        <p:spPr>
          <a:xfrm>
            <a:off x="2873384" y="537512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14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F247DD5-E46F-4C12-835E-3016DBAF3733}"/>
              </a:ext>
            </a:extLst>
          </p:cNvPr>
          <p:cNvGrpSpPr/>
          <p:nvPr/>
        </p:nvGrpSpPr>
        <p:grpSpPr>
          <a:xfrm>
            <a:off x="5477105" y="4426262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1BFF525-925C-4B51-B5EC-878B6B2285F5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36BC840-3919-49B4-A92F-0090553686EC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Elbow Connector 39">
              <a:extLst>
                <a:ext uri="{FF2B5EF4-FFF2-40B4-BE49-F238E27FC236}">
                  <a16:creationId xmlns:a16="http://schemas.microsoft.com/office/drawing/2014/main" id="{565E4BAB-EDEC-4145-B995-C7377A3E8E60}"/>
                </a:ext>
              </a:extLst>
            </p:cNvPr>
            <p:cNvCxnSpPr>
              <a:cxnSpLocks/>
              <a:stCxn id="49" idx="0"/>
              <a:endCxn id="48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0C9DCBA-685B-4739-93E5-79B3DC617486}"/>
              </a:ext>
            </a:extLst>
          </p:cNvPr>
          <p:cNvSpPr txBox="1"/>
          <p:nvPr/>
        </p:nvSpPr>
        <p:spPr>
          <a:xfrm>
            <a:off x="5438421" y="442035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5EA8755-CBF4-4AD5-B705-E88EE159919A}"/>
              </a:ext>
            </a:extLst>
          </p:cNvPr>
          <p:cNvGrpSpPr/>
          <p:nvPr/>
        </p:nvGrpSpPr>
        <p:grpSpPr>
          <a:xfrm>
            <a:off x="4287327" y="5838852"/>
            <a:ext cx="202955" cy="324586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095D20D-3274-48B1-AAEC-A8B485F23928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E8AD521-236E-4E52-B6CC-56068A940734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" name="Elbow Connector 39">
              <a:extLst>
                <a:ext uri="{FF2B5EF4-FFF2-40B4-BE49-F238E27FC236}">
                  <a16:creationId xmlns:a16="http://schemas.microsoft.com/office/drawing/2014/main" id="{14FBE7C6-D803-46F1-80C1-E278EC5608B3}"/>
                </a:ext>
              </a:extLst>
            </p:cNvPr>
            <p:cNvCxnSpPr>
              <a:cxnSpLocks/>
              <a:stCxn id="54" idx="0"/>
              <a:endCxn id="53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8D98264-285D-4A53-8F6A-2489A18EEFD7}"/>
              </a:ext>
            </a:extLst>
          </p:cNvPr>
          <p:cNvSpPr txBox="1"/>
          <p:nvPr/>
        </p:nvSpPr>
        <p:spPr>
          <a:xfrm>
            <a:off x="4217924" y="5787133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100" b="1" dirty="0">
                <a:solidFill>
                  <a:schemeClr val="bg1"/>
                </a:solidFill>
              </a:rPr>
              <a:t>16</a:t>
            </a:r>
            <a:endParaRPr lang="en-US" sz="1100" b="1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C0D8130-F0B8-49FF-AA40-ACC57F7D7796}"/>
              </a:ext>
            </a:extLst>
          </p:cNvPr>
          <p:cNvGrpSpPr/>
          <p:nvPr/>
        </p:nvGrpSpPr>
        <p:grpSpPr>
          <a:xfrm>
            <a:off x="3996070" y="5760210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759D6CF-D146-49F5-AFDF-634D20F8E681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C2D8844-4513-4598-B04B-73B1FD58E735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Elbow Connector 39">
              <a:extLst>
                <a:ext uri="{FF2B5EF4-FFF2-40B4-BE49-F238E27FC236}">
                  <a16:creationId xmlns:a16="http://schemas.microsoft.com/office/drawing/2014/main" id="{50BCB06F-84C3-410B-9CF4-4146111150CF}"/>
                </a:ext>
              </a:extLst>
            </p:cNvPr>
            <p:cNvCxnSpPr>
              <a:cxnSpLocks/>
              <a:stCxn id="59" idx="0"/>
              <a:endCxn id="58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4DD766D-4D85-4BD2-ABDB-989D3D404976}"/>
              </a:ext>
            </a:extLst>
          </p:cNvPr>
          <p:cNvSpPr txBox="1"/>
          <p:nvPr/>
        </p:nvSpPr>
        <p:spPr>
          <a:xfrm>
            <a:off x="3948781" y="576021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17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56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3AD43-444E-45A1-A856-E57D52AEF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/>
              <a:t>مساحة عمل المشروع – الخطة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B8A49-1D3E-47C7-AABC-0CB79443C98D}"/>
              </a:ext>
            </a:extLst>
          </p:cNvPr>
          <p:cNvSpPr txBox="1"/>
          <p:nvPr/>
        </p:nvSpPr>
        <p:spPr>
          <a:xfrm>
            <a:off x="6634604" y="1313967"/>
            <a:ext cx="5226620" cy="4558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8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إضافة تبعيات إلى المهمة عن طريق النقر على زر “</a:t>
            </a:r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الاعتمادية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8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اختيار مهمة، وتحديد نوع العلاقة، ثم اختيار الإزاحة بالأيام من حقل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الإزاحة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"، عند الانتهاء من تحديث الحقول، انقر فوق الزر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للحفظ.</a:t>
            </a:r>
          </a:p>
          <a:p>
            <a:pPr marL="342900" marR="0" lvl="0" indent="-342900" algn="r" defTabSz="914400" rtl="1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8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التعديل، انقر فوق الزر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8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العلاقة في المخطط الزمني للجدول</a:t>
            </a:r>
          </a:p>
          <a:p>
            <a:pPr marL="342900" marR="0" lvl="0" indent="-342900" algn="r" defTabSz="914400" rtl="1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8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إضافة موارد إلى المهمة بالنقر فوق الزر "</a:t>
            </a: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مصادر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8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اختيار مورد واحد فقط للمهمة، عند الانتهاء من تحديث الحقول، انقر فوق الزر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للحفظ.</a:t>
            </a:r>
          </a:p>
          <a:p>
            <a:pPr marL="342900" marR="0" lvl="0" indent="-342900" algn="r" defTabSz="914400" rtl="1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8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التعديل، انقر فوق الزر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8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إضافة ملاحظات إلى المهمة بالنقر فوق الزر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ملاحظات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8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بعد إضافة الملاحظات وتحريرها، انقر فوق الزر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للحفظ</a:t>
            </a:r>
          </a:p>
          <a:p>
            <a:pPr marL="342900" marR="0" lvl="0" indent="-342900" algn="r" defTabSz="914400" rtl="1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8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التعديل، انقر على زر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24BE9D-0E98-4E16-879E-6828830229AE}"/>
              </a:ext>
            </a:extLst>
          </p:cNvPr>
          <p:cNvGrpSpPr/>
          <p:nvPr/>
        </p:nvGrpSpPr>
        <p:grpSpPr>
          <a:xfrm>
            <a:off x="252305" y="1078284"/>
            <a:ext cx="6235940" cy="2631578"/>
            <a:chOff x="63261" y="1066226"/>
            <a:chExt cx="6656718" cy="312621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0EB3C8-5CFF-4B1A-AF03-A4718B944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61" y="1066226"/>
              <a:ext cx="6656718" cy="21990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2084F4-351E-46D2-A06C-392A8CD94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6695" y="1739821"/>
              <a:ext cx="3574663" cy="24526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17E262C-D293-4637-A4CB-AD46F4D34342}"/>
                </a:ext>
              </a:extLst>
            </p:cNvPr>
            <p:cNvGrpSpPr/>
            <p:nvPr/>
          </p:nvGrpSpPr>
          <p:grpSpPr>
            <a:xfrm>
              <a:off x="5140675" y="1739821"/>
              <a:ext cx="277216" cy="477855"/>
              <a:chOff x="3558325" y="4353035"/>
              <a:chExt cx="277216" cy="47785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34E0AD1-9F5E-4DDA-8F22-C9C0C784B4A2}"/>
                  </a:ext>
                </a:extLst>
              </p:cNvPr>
              <p:cNvSpPr/>
              <p:nvPr/>
            </p:nvSpPr>
            <p:spPr>
              <a:xfrm>
                <a:off x="3558325" y="4353035"/>
                <a:ext cx="277216" cy="271089"/>
              </a:xfrm>
              <a:prstGeom prst="ellipse">
                <a:avLst/>
              </a:prstGeom>
              <a:solidFill>
                <a:srgbClr val="B45434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O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6152C15-16E6-46FE-AEB3-DC771C4F078D}"/>
                  </a:ext>
                </a:extLst>
              </p:cNvPr>
              <p:cNvSpPr/>
              <p:nvPr/>
            </p:nvSpPr>
            <p:spPr>
              <a:xfrm>
                <a:off x="3664370" y="4752248"/>
                <a:ext cx="67144" cy="78642"/>
              </a:xfrm>
              <a:prstGeom prst="ellipse">
                <a:avLst/>
              </a:prstGeom>
              <a:solidFill>
                <a:srgbClr val="B45434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O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Elbow Connector 39">
                <a:extLst>
                  <a:ext uri="{FF2B5EF4-FFF2-40B4-BE49-F238E27FC236}">
                    <a16:creationId xmlns:a16="http://schemas.microsoft.com/office/drawing/2014/main" id="{E860A75C-17DE-45A2-9A07-78451595EEFB}"/>
                  </a:ext>
                </a:extLst>
              </p:cNvPr>
              <p:cNvCxnSpPr>
                <a:cxnSpLocks/>
                <a:stCxn id="19" idx="0"/>
                <a:endCxn id="18" idx="4"/>
              </p:cNvCxnSpPr>
              <p:nvPr/>
            </p:nvCxnSpPr>
            <p:spPr>
              <a:xfrm rot="16200000" flipV="1">
                <a:off x="3633376" y="4687681"/>
                <a:ext cx="128124" cy="1009"/>
              </a:xfrm>
              <a:prstGeom prst="bentConnector3">
                <a:avLst>
                  <a:gd name="adj1" fmla="val 50000"/>
                </a:avLst>
              </a:prstGeom>
              <a:ln w="9525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4DFD81F-811D-43EE-8445-014811E2204B}"/>
                </a:ext>
              </a:extLst>
            </p:cNvPr>
            <p:cNvGrpSpPr/>
            <p:nvPr/>
          </p:nvGrpSpPr>
          <p:grpSpPr>
            <a:xfrm>
              <a:off x="2570672" y="3429000"/>
              <a:ext cx="224788" cy="477855"/>
              <a:chOff x="3558325" y="4353035"/>
              <a:chExt cx="277216" cy="47785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04B35BE-1CE0-45E2-9ABD-90F0760D84A5}"/>
                  </a:ext>
                </a:extLst>
              </p:cNvPr>
              <p:cNvSpPr/>
              <p:nvPr/>
            </p:nvSpPr>
            <p:spPr>
              <a:xfrm>
                <a:off x="3558325" y="4353035"/>
                <a:ext cx="277216" cy="271089"/>
              </a:xfrm>
              <a:prstGeom prst="ellipse">
                <a:avLst/>
              </a:prstGeom>
              <a:solidFill>
                <a:srgbClr val="B45434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O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2737B7F-B904-4560-A2EF-B444DCF1D74F}"/>
                  </a:ext>
                </a:extLst>
              </p:cNvPr>
              <p:cNvSpPr/>
              <p:nvPr/>
            </p:nvSpPr>
            <p:spPr>
              <a:xfrm>
                <a:off x="3664370" y="4752248"/>
                <a:ext cx="67144" cy="78642"/>
              </a:xfrm>
              <a:prstGeom prst="ellipse">
                <a:avLst/>
              </a:prstGeom>
              <a:solidFill>
                <a:srgbClr val="B45434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O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" name="Elbow Connector 39">
                <a:extLst>
                  <a:ext uri="{FF2B5EF4-FFF2-40B4-BE49-F238E27FC236}">
                    <a16:creationId xmlns:a16="http://schemas.microsoft.com/office/drawing/2014/main" id="{DFACC7EB-4A83-4151-A38F-57BE1604B06E}"/>
                  </a:ext>
                </a:extLst>
              </p:cNvPr>
              <p:cNvCxnSpPr>
                <a:cxnSpLocks/>
                <a:stCxn id="23" idx="0"/>
                <a:endCxn id="22" idx="4"/>
              </p:cNvCxnSpPr>
              <p:nvPr/>
            </p:nvCxnSpPr>
            <p:spPr>
              <a:xfrm rot="16200000" flipV="1">
                <a:off x="3633376" y="4687681"/>
                <a:ext cx="128124" cy="1009"/>
              </a:xfrm>
              <a:prstGeom prst="bentConnector3">
                <a:avLst>
                  <a:gd name="adj1" fmla="val 50000"/>
                </a:avLst>
              </a:prstGeom>
              <a:ln w="9525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DD4A5CF-B038-4047-B27E-B8710CBF8E1F}"/>
                </a:ext>
              </a:extLst>
            </p:cNvPr>
            <p:cNvGrpSpPr/>
            <p:nvPr/>
          </p:nvGrpSpPr>
          <p:grpSpPr>
            <a:xfrm>
              <a:off x="2181880" y="3420059"/>
              <a:ext cx="277216" cy="477855"/>
              <a:chOff x="3558325" y="4353035"/>
              <a:chExt cx="277216" cy="47785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9A7E6BA-E00D-4C9E-8615-28905EE95BE3}"/>
                  </a:ext>
                </a:extLst>
              </p:cNvPr>
              <p:cNvSpPr/>
              <p:nvPr/>
            </p:nvSpPr>
            <p:spPr>
              <a:xfrm>
                <a:off x="3558325" y="4353035"/>
                <a:ext cx="277216" cy="271089"/>
              </a:xfrm>
              <a:prstGeom prst="ellipse">
                <a:avLst/>
              </a:prstGeom>
              <a:solidFill>
                <a:srgbClr val="B45434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O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1E35BAC-47C8-4F04-A84F-860C4A5C0585}"/>
                  </a:ext>
                </a:extLst>
              </p:cNvPr>
              <p:cNvSpPr/>
              <p:nvPr/>
            </p:nvSpPr>
            <p:spPr>
              <a:xfrm>
                <a:off x="3664370" y="4752248"/>
                <a:ext cx="67144" cy="78642"/>
              </a:xfrm>
              <a:prstGeom prst="ellipse">
                <a:avLst/>
              </a:prstGeom>
              <a:solidFill>
                <a:srgbClr val="B45434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O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" name="Elbow Connector 39">
                <a:extLst>
                  <a:ext uri="{FF2B5EF4-FFF2-40B4-BE49-F238E27FC236}">
                    <a16:creationId xmlns:a16="http://schemas.microsoft.com/office/drawing/2014/main" id="{45F8752D-EF95-47B4-87DF-B4C5F7C05AA0}"/>
                  </a:ext>
                </a:extLst>
              </p:cNvPr>
              <p:cNvCxnSpPr>
                <a:cxnSpLocks/>
                <a:stCxn id="27" idx="0"/>
                <a:endCxn id="26" idx="4"/>
              </p:cNvCxnSpPr>
              <p:nvPr/>
            </p:nvCxnSpPr>
            <p:spPr>
              <a:xfrm rot="16200000" flipV="1">
                <a:off x="3633376" y="4687681"/>
                <a:ext cx="128124" cy="1009"/>
              </a:xfrm>
              <a:prstGeom prst="bentConnector3">
                <a:avLst>
                  <a:gd name="adj1" fmla="val 50000"/>
                </a:avLst>
              </a:prstGeom>
              <a:ln w="9525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F356809-6423-4BCA-8E3A-453DF55DE2C3}"/>
                </a:ext>
              </a:extLst>
            </p:cNvPr>
            <p:cNvSpPr txBox="1"/>
            <p:nvPr/>
          </p:nvSpPr>
          <p:spPr>
            <a:xfrm>
              <a:off x="5068069" y="171640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</a:rPr>
                <a:t>18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487350-63A3-452D-A32C-47CF3C112126}"/>
                </a:ext>
              </a:extLst>
            </p:cNvPr>
            <p:cNvSpPr txBox="1"/>
            <p:nvPr/>
          </p:nvSpPr>
          <p:spPr>
            <a:xfrm>
              <a:off x="2496522" y="34408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</a:rPr>
                <a:t>19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BCE66A-6E74-4A2E-B698-008DC9B1B793}"/>
                </a:ext>
              </a:extLst>
            </p:cNvPr>
            <p:cNvSpPr txBox="1"/>
            <p:nvPr/>
          </p:nvSpPr>
          <p:spPr>
            <a:xfrm>
              <a:off x="2114716" y="340311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</a:rPr>
                <a:t>20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D61F39F5-696A-4481-A6EE-7021B1AC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04" y="3740498"/>
            <a:ext cx="6256479" cy="1750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99789AC-D16B-4035-A766-6A77385A2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45" y="4059086"/>
            <a:ext cx="3236343" cy="2222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26C692B-7358-4200-A9CA-9E1B1AB763AD}"/>
              </a:ext>
            </a:extLst>
          </p:cNvPr>
          <p:cNvGrpSpPr/>
          <p:nvPr/>
        </p:nvGrpSpPr>
        <p:grpSpPr>
          <a:xfrm>
            <a:off x="3726673" y="4008068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E7E913C-15EE-4A29-9C30-88E4CD510BBA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53E3E08-C955-4114-A257-12F4380D0B39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Elbow Connector 39">
              <a:extLst>
                <a:ext uri="{FF2B5EF4-FFF2-40B4-BE49-F238E27FC236}">
                  <a16:creationId xmlns:a16="http://schemas.microsoft.com/office/drawing/2014/main" id="{0A612365-F8D3-426D-A4AD-84BBBF28FF26}"/>
                </a:ext>
              </a:extLst>
            </p:cNvPr>
            <p:cNvCxnSpPr>
              <a:cxnSpLocks/>
              <a:stCxn id="38" idx="0"/>
              <a:endCxn id="37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56D0ABE-7F91-4B53-AD82-7BA1AC469F26}"/>
              </a:ext>
            </a:extLst>
          </p:cNvPr>
          <p:cNvSpPr txBox="1"/>
          <p:nvPr/>
        </p:nvSpPr>
        <p:spPr>
          <a:xfrm>
            <a:off x="3737167" y="402252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21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DFC01B-ECA7-4121-B8AA-6645B24181B5}"/>
              </a:ext>
            </a:extLst>
          </p:cNvPr>
          <p:cNvGrpSpPr/>
          <p:nvPr/>
        </p:nvGrpSpPr>
        <p:grpSpPr>
          <a:xfrm>
            <a:off x="2563380" y="4123434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933ADD0-522E-4E18-B5DD-7D598C69FBF4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B7576CE-2160-46F0-A9B5-C3D265B7963D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Elbow Connector 39">
              <a:extLst>
                <a:ext uri="{FF2B5EF4-FFF2-40B4-BE49-F238E27FC236}">
                  <a16:creationId xmlns:a16="http://schemas.microsoft.com/office/drawing/2014/main" id="{26079693-9923-49FE-A576-4F31AC790B50}"/>
                </a:ext>
              </a:extLst>
            </p:cNvPr>
            <p:cNvCxnSpPr>
              <a:cxnSpLocks/>
              <a:stCxn id="43" idx="0"/>
              <a:endCxn id="42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B6BCB1E-B120-412C-BDBB-81E0DEB3F5DB}"/>
              </a:ext>
            </a:extLst>
          </p:cNvPr>
          <p:cNvGrpSpPr/>
          <p:nvPr/>
        </p:nvGrpSpPr>
        <p:grpSpPr>
          <a:xfrm>
            <a:off x="695926" y="5710751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BBE30CC-BE23-4EE6-A554-01001CBF5566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6A47364-7469-46C0-ADD5-6E22FB498C43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Elbow Connector 39">
              <a:extLst>
                <a:ext uri="{FF2B5EF4-FFF2-40B4-BE49-F238E27FC236}">
                  <a16:creationId xmlns:a16="http://schemas.microsoft.com/office/drawing/2014/main" id="{7DA7AB3B-973C-426A-8FF7-5B1A30C8995E}"/>
                </a:ext>
              </a:extLst>
            </p:cNvPr>
            <p:cNvCxnSpPr>
              <a:cxnSpLocks/>
              <a:stCxn id="47" idx="0"/>
              <a:endCxn id="46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23F63F-DA38-47F9-A1A9-636C3FA38D2D}"/>
              </a:ext>
            </a:extLst>
          </p:cNvPr>
          <p:cNvGrpSpPr/>
          <p:nvPr/>
        </p:nvGrpSpPr>
        <p:grpSpPr>
          <a:xfrm>
            <a:off x="239312" y="5678563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93E5923-EA61-40C3-A2C2-5C3D4A538171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2132D68-28BD-4BA1-8610-2B2E94DB91CB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Elbow Connector 39">
              <a:extLst>
                <a:ext uri="{FF2B5EF4-FFF2-40B4-BE49-F238E27FC236}">
                  <a16:creationId xmlns:a16="http://schemas.microsoft.com/office/drawing/2014/main" id="{C9821D3E-3F9D-4977-9DF1-1EBA8199A0AE}"/>
                </a:ext>
              </a:extLst>
            </p:cNvPr>
            <p:cNvCxnSpPr>
              <a:cxnSpLocks/>
              <a:stCxn id="51" idx="0"/>
              <a:endCxn id="50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A62E31C-01FF-4A5F-AB8F-DCC64A5AB00D}"/>
              </a:ext>
            </a:extLst>
          </p:cNvPr>
          <p:cNvSpPr txBox="1"/>
          <p:nvPr/>
        </p:nvSpPr>
        <p:spPr>
          <a:xfrm>
            <a:off x="2528799" y="414496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22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1D0FE86-5EF3-4D59-961D-60E77C8757EF}"/>
              </a:ext>
            </a:extLst>
          </p:cNvPr>
          <p:cNvSpPr txBox="1"/>
          <p:nvPr/>
        </p:nvSpPr>
        <p:spPr>
          <a:xfrm>
            <a:off x="657242" y="57169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23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FB7ED64-BE13-4CF4-B07A-182C436E3648}"/>
              </a:ext>
            </a:extLst>
          </p:cNvPr>
          <p:cNvSpPr txBox="1"/>
          <p:nvPr/>
        </p:nvSpPr>
        <p:spPr>
          <a:xfrm>
            <a:off x="230433" y="569642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24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A324D6AD-0809-4327-8E68-23EC17902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722" y="4525556"/>
            <a:ext cx="2572650" cy="1820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1D4F5BC9-D447-4703-8AA1-43718368B8D9}"/>
              </a:ext>
            </a:extLst>
          </p:cNvPr>
          <p:cNvGrpSpPr/>
          <p:nvPr/>
        </p:nvGrpSpPr>
        <p:grpSpPr>
          <a:xfrm>
            <a:off x="5436117" y="4395896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B5C3717-18E2-4F81-880E-01E911B6A7AC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ADC4C0E-EE54-4150-8256-A27D8DE831AC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Elbow Connector 39">
              <a:extLst>
                <a:ext uri="{FF2B5EF4-FFF2-40B4-BE49-F238E27FC236}">
                  <a16:creationId xmlns:a16="http://schemas.microsoft.com/office/drawing/2014/main" id="{15A89B86-6B94-49EB-BF0D-0D8B43856F08}"/>
                </a:ext>
              </a:extLst>
            </p:cNvPr>
            <p:cNvCxnSpPr>
              <a:cxnSpLocks/>
              <a:stCxn id="60" idx="0"/>
              <a:endCxn id="59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DA55089-3B96-4AEB-9251-167BC6CB0206}"/>
              </a:ext>
            </a:extLst>
          </p:cNvPr>
          <p:cNvGrpSpPr/>
          <p:nvPr/>
        </p:nvGrpSpPr>
        <p:grpSpPr>
          <a:xfrm>
            <a:off x="4238165" y="569050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C1C6C42-0701-49A4-9011-9596D1AD8523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FE0EDDB-D6C6-400E-9F2B-ECE43707624D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Elbow Connector 39">
              <a:extLst>
                <a:ext uri="{FF2B5EF4-FFF2-40B4-BE49-F238E27FC236}">
                  <a16:creationId xmlns:a16="http://schemas.microsoft.com/office/drawing/2014/main" id="{4482F00F-E55A-4F8C-AD94-466BA1FDF88A}"/>
                </a:ext>
              </a:extLst>
            </p:cNvPr>
            <p:cNvCxnSpPr>
              <a:cxnSpLocks/>
              <a:stCxn id="64" idx="0"/>
              <a:endCxn id="63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1C75D32-1C3C-49DB-9B8C-D894A4F56111}"/>
              </a:ext>
            </a:extLst>
          </p:cNvPr>
          <p:cNvGrpSpPr/>
          <p:nvPr/>
        </p:nvGrpSpPr>
        <p:grpSpPr>
          <a:xfrm>
            <a:off x="3865281" y="567455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7F69042-49B7-41B8-A036-AA38226A62C0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466FF14-A0D4-466E-B2C5-D4CF3B6AB222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9" name="Elbow Connector 39">
              <a:extLst>
                <a:ext uri="{FF2B5EF4-FFF2-40B4-BE49-F238E27FC236}">
                  <a16:creationId xmlns:a16="http://schemas.microsoft.com/office/drawing/2014/main" id="{904208F0-EAC2-41EB-9040-FA5FA7C43D8B}"/>
                </a:ext>
              </a:extLst>
            </p:cNvPr>
            <p:cNvCxnSpPr>
              <a:cxnSpLocks/>
              <a:stCxn id="68" idx="0"/>
              <a:endCxn id="67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E8F5AF36-B186-49C7-958A-D182606905DE}"/>
              </a:ext>
            </a:extLst>
          </p:cNvPr>
          <p:cNvSpPr txBox="1"/>
          <p:nvPr/>
        </p:nvSpPr>
        <p:spPr>
          <a:xfrm>
            <a:off x="5390097" y="441096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25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409094-28F8-4936-A210-ECDA641B7D8F}"/>
              </a:ext>
            </a:extLst>
          </p:cNvPr>
          <p:cNvSpPr txBox="1"/>
          <p:nvPr/>
        </p:nvSpPr>
        <p:spPr>
          <a:xfrm>
            <a:off x="4586170" y="570373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26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254AD7-0A19-4F07-A8FD-2D9EED28F760}"/>
              </a:ext>
            </a:extLst>
          </p:cNvPr>
          <p:cNvSpPr txBox="1"/>
          <p:nvPr/>
        </p:nvSpPr>
        <p:spPr>
          <a:xfrm>
            <a:off x="4211413" y="571846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27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6E5C0-B205-A342-65C5-1C2740277C5C}"/>
              </a:ext>
            </a:extLst>
          </p:cNvPr>
          <p:cNvSpPr txBox="1"/>
          <p:nvPr/>
        </p:nvSpPr>
        <p:spPr>
          <a:xfrm>
            <a:off x="3843453" y="5687668"/>
            <a:ext cx="354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200" b="1" dirty="0">
                <a:solidFill>
                  <a:schemeClr val="bg1"/>
                </a:solidFill>
              </a:rPr>
              <a:t>26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69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886A-1C5A-476A-9B1A-66F3BD47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/>
              <a:t>مساحة عمل المشروع – الخطة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C38FA-83D7-414D-8A70-4A224D41753F}"/>
              </a:ext>
            </a:extLst>
          </p:cNvPr>
          <p:cNvSpPr txBox="1"/>
          <p:nvPr/>
        </p:nvSpPr>
        <p:spPr>
          <a:xfrm>
            <a:off x="6537332" y="1237917"/>
            <a:ext cx="5269599" cy="5391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28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تعيين مهمة فرعية لمهمة ما عن طريق سحب المهمة أسفل المهمة الرئيسية وإسقاطها.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28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تعيين خط الأساس من خلال النقر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تعيين خط الأساس".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28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لتأكيد إعداد خط الأساس،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تأكيد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28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الإعداد،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28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من خلال النقر على زر الاستيراد، سيسمح لك النظام باستيراد ملفات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MPP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من خلال النقر على زر الاستيراد.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28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نافذة منبثقة "مهمة الاستيراد" تسمح لك بتحديد ملف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MPP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28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لبدء الاستيراد،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بدء الاستيراد".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28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الاستيراد،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1DBD3-C5FC-46B3-AB1B-574BE4B86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86" y="1213285"/>
            <a:ext cx="6232289" cy="2417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E253B8-2F3F-4306-B074-E3B5AD6F8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814" y="2560974"/>
            <a:ext cx="3269028" cy="1814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3F749A-5476-45C5-919C-91FE66C9E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69" y="4593291"/>
            <a:ext cx="3426079" cy="1201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01C600-221B-4363-9424-F21E99768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324" y="4524739"/>
            <a:ext cx="3426079" cy="1201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D29C6F3-146C-4B29-A004-8AFCA285BD0D}"/>
              </a:ext>
            </a:extLst>
          </p:cNvPr>
          <p:cNvGrpSpPr/>
          <p:nvPr/>
        </p:nvGrpSpPr>
        <p:grpSpPr>
          <a:xfrm>
            <a:off x="5957392" y="123791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9CA2907-8C3B-448F-8BFD-70F85F13A4CF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54091C6-2985-46FA-B9B7-7C586AF79549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Elbow Connector 39">
              <a:extLst>
                <a:ext uri="{FF2B5EF4-FFF2-40B4-BE49-F238E27FC236}">
                  <a16:creationId xmlns:a16="http://schemas.microsoft.com/office/drawing/2014/main" id="{E7A52E57-0ADD-427D-A14A-7A0F6B6D82B1}"/>
                </a:ext>
              </a:extLst>
            </p:cNvPr>
            <p:cNvCxnSpPr>
              <a:cxnSpLocks/>
              <a:stCxn id="17" idx="0"/>
              <a:endCxn id="16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0EB3ED-A566-4DA7-B8FB-AF208BCA934D}"/>
              </a:ext>
            </a:extLst>
          </p:cNvPr>
          <p:cNvGrpSpPr/>
          <p:nvPr/>
        </p:nvGrpSpPr>
        <p:grpSpPr>
          <a:xfrm>
            <a:off x="2014089" y="764248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2159D7-C2D5-4BBC-80C1-79668C5F2224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2B55C9-BE46-4DF7-ABF7-A54C0264A095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Elbow Connector 39">
              <a:extLst>
                <a:ext uri="{FF2B5EF4-FFF2-40B4-BE49-F238E27FC236}">
                  <a16:creationId xmlns:a16="http://schemas.microsoft.com/office/drawing/2014/main" id="{281156CD-DA47-4CAE-93DF-BF9F559F7BCA}"/>
                </a:ext>
              </a:extLst>
            </p:cNvPr>
            <p:cNvCxnSpPr>
              <a:cxnSpLocks/>
              <a:stCxn id="21" idx="0"/>
              <a:endCxn id="20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351AFE-38FE-4DC9-86B1-42573AE66C27}"/>
              </a:ext>
            </a:extLst>
          </p:cNvPr>
          <p:cNvGrpSpPr/>
          <p:nvPr/>
        </p:nvGrpSpPr>
        <p:grpSpPr>
          <a:xfrm>
            <a:off x="1327874" y="760062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9309F14-E0DC-49DD-8EB1-FD2CB18759B8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611BC3-7B90-463B-B2FC-56823DE4CBD8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Elbow Connector 39">
              <a:extLst>
                <a:ext uri="{FF2B5EF4-FFF2-40B4-BE49-F238E27FC236}">
                  <a16:creationId xmlns:a16="http://schemas.microsoft.com/office/drawing/2014/main" id="{1D568F9D-11B6-4235-93F3-4B851F43B1C9}"/>
                </a:ext>
              </a:extLst>
            </p:cNvPr>
            <p:cNvCxnSpPr>
              <a:cxnSpLocks/>
              <a:stCxn id="25" idx="0"/>
              <a:endCxn id="24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65BBCA-4975-4781-B3F1-2BBB02D8DA95}"/>
              </a:ext>
            </a:extLst>
          </p:cNvPr>
          <p:cNvGrpSpPr/>
          <p:nvPr/>
        </p:nvGrpSpPr>
        <p:grpSpPr>
          <a:xfrm>
            <a:off x="3110675" y="3432579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4780BE5-24EC-41FC-9FD6-C4781E43A45A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3AB5F4-3DB2-4016-9D34-CB5043F8117C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Elbow Connector 39">
              <a:extLst>
                <a:ext uri="{FF2B5EF4-FFF2-40B4-BE49-F238E27FC236}">
                  <a16:creationId xmlns:a16="http://schemas.microsoft.com/office/drawing/2014/main" id="{3FCB26BB-19E2-4407-A8B3-8D5F179EBC7C}"/>
                </a:ext>
              </a:extLst>
            </p:cNvPr>
            <p:cNvCxnSpPr>
              <a:cxnSpLocks/>
              <a:stCxn id="29" idx="0"/>
              <a:endCxn id="28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D0CBAF8-F178-46C4-9A34-0F46EE4974E0}"/>
              </a:ext>
            </a:extLst>
          </p:cNvPr>
          <p:cNvGrpSpPr/>
          <p:nvPr/>
        </p:nvGrpSpPr>
        <p:grpSpPr>
          <a:xfrm>
            <a:off x="685214" y="4104741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B2A10AD-C79D-4C73-9EFF-F8C49F0C02AB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7FAA05F-4CA1-4B76-A644-7F73A6F779A0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Elbow Connector 39">
              <a:extLst>
                <a:ext uri="{FF2B5EF4-FFF2-40B4-BE49-F238E27FC236}">
                  <a16:creationId xmlns:a16="http://schemas.microsoft.com/office/drawing/2014/main" id="{C296ADA6-FC60-4CE1-BA83-7BFA46F0C464}"/>
                </a:ext>
              </a:extLst>
            </p:cNvPr>
            <p:cNvCxnSpPr>
              <a:cxnSpLocks/>
              <a:stCxn id="33" idx="0"/>
              <a:endCxn id="32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C642765-6119-4ADA-A9AC-BA010B107EE1}"/>
              </a:ext>
            </a:extLst>
          </p:cNvPr>
          <p:cNvGrpSpPr/>
          <p:nvPr/>
        </p:nvGrpSpPr>
        <p:grpSpPr>
          <a:xfrm>
            <a:off x="3737842" y="3410269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CD665E2-1DAD-47F5-8C64-BA6C1E201265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AD9B4D8-A384-4769-9513-762657F9AC9D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Elbow Connector 39">
              <a:extLst>
                <a:ext uri="{FF2B5EF4-FFF2-40B4-BE49-F238E27FC236}">
                  <a16:creationId xmlns:a16="http://schemas.microsoft.com/office/drawing/2014/main" id="{AA6960B5-D1BC-4384-838B-2602CE98481D}"/>
                </a:ext>
              </a:extLst>
            </p:cNvPr>
            <p:cNvCxnSpPr>
              <a:cxnSpLocks/>
              <a:stCxn id="37" idx="0"/>
              <a:endCxn id="36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3E8F28-516A-4868-A32E-A7BC839374B1}"/>
              </a:ext>
            </a:extLst>
          </p:cNvPr>
          <p:cNvGrpSpPr/>
          <p:nvPr/>
        </p:nvGrpSpPr>
        <p:grpSpPr>
          <a:xfrm>
            <a:off x="3476640" y="5067019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545B257-4620-4CAC-8C3E-CF1000FBEEDA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D3E494E-9B73-4332-AFD1-2C2620D04798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Elbow Connector 39">
              <a:extLst>
                <a:ext uri="{FF2B5EF4-FFF2-40B4-BE49-F238E27FC236}">
                  <a16:creationId xmlns:a16="http://schemas.microsoft.com/office/drawing/2014/main" id="{5B6207E1-3E9C-4342-8676-E87157AA5EBD}"/>
                </a:ext>
              </a:extLst>
            </p:cNvPr>
            <p:cNvCxnSpPr>
              <a:cxnSpLocks/>
              <a:stCxn id="41" idx="0"/>
              <a:endCxn id="40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19F8AF-ED2D-4D06-8943-5ED6C04F0902}"/>
              </a:ext>
            </a:extLst>
          </p:cNvPr>
          <p:cNvGrpSpPr/>
          <p:nvPr/>
        </p:nvGrpSpPr>
        <p:grpSpPr>
          <a:xfrm>
            <a:off x="2981760" y="5004722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F14E464-82A3-4AF1-AF95-946A5331F524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6DB0800-E5A0-41F7-B5CA-EFC49C9A3B8B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Elbow Connector 39">
              <a:extLst>
                <a:ext uri="{FF2B5EF4-FFF2-40B4-BE49-F238E27FC236}">
                  <a16:creationId xmlns:a16="http://schemas.microsoft.com/office/drawing/2014/main" id="{5BF593A1-7636-477D-938F-041BA3357A08}"/>
                </a:ext>
              </a:extLst>
            </p:cNvPr>
            <p:cNvCxnSpPr>
              <a:cxnSpLocks/>
              <a:stCxn id="45" idx="0"/>
              <a:endCxn id="44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E8EA359-AB02-49FE-8E30-826FDF8587D0}"/>
              </a:ext>
            </a:extLst>
          </p:cNvPr>
          <p:cNvSpPr txBox="1"/>
          <p:nvPr/>
        </p:nvSpPr>
        <p:spPr>
          <a:xfrm>
            <a:off x="5918708" y="123463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28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D6547D-1B49-4718-BB69-0DA40A81AE09}"/>
              </a:ext>
            </a:extLst>
          </p:cNvPr>
          <p:cNvSpPr txBox="1"/>
          <p:nvPr/>
        </p:nvSpPr>
        <p:spPr>
          <a:xfrm>
            <a:off x="1975405" y="76699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29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AD2F9A5-D348-461F-9ACD-4A69C79E4E21}"/>
              </a:ext>
            </a:extLst>
          </p:cNvPr>
          <p:cNvSpPr txBox="1"/>
          <p:nvPr/>
        </p:nvSpPr>
        <p:spPr>
          <a:xfrm>
            <a:off x="3691913" y="340435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30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AD0513B-7CC9-4C9A-B006-CD55F77849A3}"/>
              </a:ext>
            </a:extLst>
          </p:cNvPr>
          <p:cNvSpPr txBox="1"/>
          <p:nvPr/>
        </p:nvSpPr>
        <p:spPr>
          <a:xfrm>
            <a:off x="3044056" y="343532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A5B698-A309-4005-9EBA-56792CD23CC8}"/>
              </a:ext>
            </a:extLst>
          </p:cNvPr>
          <p:cNvSpPr txBox="1"/>
          <p:nvPr/>
        </p:nvSpPr>
        <p:spPr>
          <a:xfrm>
            <a:off x="1295004" y="7501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32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6FCAA5-2D82-4331-B901-509E1FEAAC88}"/>
              </a:ext>
            </a:extLst>
          </p:cNvPr>
          <p:cNvSpPr txBox="1"/>
          <p:nvPr/>
        </p:nvSpPr>
        <p:spPr>
          <a:xfrm>
            <a:off x="646530" y="408845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33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504A5E0-2E81-4CE1-9AF9-748136143274}"/>
              </a:ext>
            </a:extLst>
          </p:cNvPr>
          <p:cNvSpPr txBox="1"/>
          <p:nvPr/>
        </p:nvSpPr>
        <p:spPr>
          <a:xfrm>
            <a:off x="2965327" y="500991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34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126AF5-CBB3-4E8F-89C3-D40CE3D04CD9}"/>
              </a:ext>
            </a:extLst>
          </p:cNvPr>
          <p:cNvSpPr txBox="1"/>
          <p:nvPr/>
        </p:nvSpPr>
        <p:spPr>
          <a:xfrm>
            <a:off x="3449641" y="507377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35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4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1001F-D18D-46E0-AEA9-DB25CF04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/>
              <a:t>مساحة عمل المشروع – الخطة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DF3BD-6486-4BAF-B37A-FBD4FFE792E6}"/>
              </a:ext>
            </a:extLst>
          </p:cNvPr>
          <p:cNvSpPr txBox="1"/>
          <p:nvPr/>
        </p:nvSpPr>
        <p:spPr>
          <a:xfrm>
            <a:off x="7306444" y="1328796"/>
            <a:ext cx="451962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3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عند النقر فوق الزر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"بدء الاستيراد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"، سيقوم النظام بعرض الملفات المستوردة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3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تحديد مهمة واحدة أو أكثر أو جميع المهام للاستيراد.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36"/>
              <a:tabLst/>
              <a:defRPr/>
            </a:pP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قم بإرفاق المهام الموجودة بالنقر فوق الزر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"إلحاق بالمهام الموجودة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3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استبدل المهام الموجودة بالضغط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استبدال المهام الموجودة".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3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الاستيراد،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3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لتحرير الحقول، انقر على أيقونة التعديل.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3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عند الانتهاء من تحديث الحقول، اضغط على أيقونة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للحفظ.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52B54-93E6-4C2E-8C8A-338643190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13" y="2505616"/>
            <a:ext cx="7364032" cy="2653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FB3101-4C1E-4B91-8EF1-7F5C9BDE6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91" y="4840453"/>
            <a:ext cx="7209736" cy="843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7432D47-01E4-45C0-B33D-3CE7962CF229}"/>
              </a:ext>
            </a:extLst>
          </p:cNvPr>
          <p:cNvGrpSpPr/>
          <p:nvPr/>
        </p:nvGrpSpPr>
        <p:grpSpPr>
          <a:xfrm>
            <a:off x="2018827" y="2612313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FCD2588-61B0-4409-B585-DC83BCBCC34A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6BC9E1-CF82-4CF3-836A-349382F9BDCE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Elbow Connector 39">
              <a:extLst>
                <a:ext uri="{FF2B5EF4-FFF2-40B4-BE49-F238E27FC236}">
                  <a16:creationId xmlns:a16="http://schemas.microsoft.com/office/drawing/2014/main" id="{057D302B-170E-4368-A5BF-B2CC88DB75E8}"/>
                </a:ext>
              </a:extLst>
            </p:cNvPr>
            <p:cNvCxnSpPr>
              <a:cxnSpLocks/>
              <a:stCxn id="13" idx="0"/>
              <a:endCxn id="12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E4FD5F-A2C4-4C98-8606-BFA8DB5C4719}"/>
              </a:ext>
            </a:extLst>
          </p:cNvPr>
          <p:cNvGrpSpPr/>
          <p:nvPr/>
        </p:nvGrpSpPr>
        <p:grpSpPr>
          <a:xfrm>
            <a:off x="761610" y="2179081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114B2A-CAFF-4D09-910D-897D491FB225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3F64A49-822B-4661-A24B-06548A6B7CA7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Elbow Connector 39">
              <a:extLst>
                <a:ext uri="{FF2B5EF4-FFF2-40B4-BE49-F238E27FC236}">
                  <a16:creationId xmlns:a16="http://schemas.microsoft.com/office/drawing/2014/main" id="{042B0B03-D21D-4C5C-836E-80BBE283D4A9}"/>
                </a:ext>
              </a:extLst>
            </p:cNvPr>
            <p:cNvCxnSpPr>
              <a:cxnSpLocks/>
              <a:stCxn id="17" idx="0"/>
              <a:endCxn id="16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D4E21F-9C0D-4BC0-868D-1F0A9E64C546}"/>
              </a:ext>
            </a:extLst>
          </p:cNvPr>
          <p:cNvGrpSpPr/>
          <p:nvPr/>
        </p:nvGrpSpPr>
        <p:grpSpPr>
          <a:xfrm>
            <a:off x="2912874" y="2533039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9BA03C-7E81-46D3-A30D-4DD02010226D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1C77522-D056-46B7-AEF0-AA5C7CAFC6B2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Elbow Connector 39">
              <a:extLst>
                <a:ext uri="{FF2B5EF4-FFF2-40B4-BE49-F238E27FC236}">
                  <a16:creationId xmlns:a16="http://schemas.microsoft.com/office/drawing/2014/main" id="{6B2E807F-3335-45DA-A9B9-AB8745036613}"/>
                </a:ext>
              </a:extLst>
            </p:cNvPr>
            <p:cNvCxnSpPr>
              <a:cxnSpLocks/>
              <a:stCxn id="21" idx="0"/>
              <a:endCxn id="20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948BFE-7AD8-4AE4-91A4-F3F7FBD88AA6}"/>
              </a:ext>
            </a:extLst>
          </p:cNvPr>
          <p:cNvGrpSpPr/>
          <p:nvPr/>
        </p:nvGrpSpPr>
        <p:grpSpPr>
          <a:xfrm>
            <a:off x="5817584" y="2203488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817A8B6-11D3-481C-B96B-33887D53900B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50E460D-1C19-4EB8-AA34-7C067C04CF0F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Elbow Connector 39">
              <a:extLst>
                <a:ext uri="{FF2B5EF4-FFF2-40B4-BE49-F238E27FC236}">
                  <a16:creationId xmlns:a16="http://schemas.microsoft.com/office/drawing/2014/main" id="{12946FC1-0A50-4F41-9B2A-943045935388}"/>
                </a:ext>
              </a:extLst>
            </p:cNvPr>
            <p:cNvCxnSpPr>
              <a:cxnSpLocks/>
              <a:stCxn id="25" idx="0"/>
              <a:endCxn id="24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D4E5678-A960-4F64-B600-F0FA5C6BFB91}"/>
              </a:ext>
            </a:extLst>
          </p:cNvPr>
          <p:cNvGrpSpPr/>
          <p:nvPr/>
        </p:nvGrpSpPr>
        <p:grpSpPr>
          <a:xfrm>
            <a:off x="7167955" y="3033379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EAB375D-7060-4ED9-8CE8-8A0C0F6B8846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D4A172B-5464-40A2-8B8C-D087252FF0B7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Elbow Connector 39">
              <a:extLst>
                <a:ext uri="{FF2B5EF4-FFF2-40B4-BE49-F238E27FC236}">
                  <a16:creationId xmlns:a16="http://schemas.microsoft.com/office/drawing/2014/main" id="{E6660A0E-4A3B-4B12-A2B2-5D893745BFFD}"/>
                </a:ext>
              </a:extLst>
            </p:cNvPr>
            <p:cNvCxnSpPr>
              <a:cxnSpLocks/>
              <a:stCxn id="29" idx="0"/>
              <a:endCxn id="28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98CCB9F-CF61-4243-982A-9EA8F057B727}"/>
              </a:ext>
            </a:extLst>
          </p:cNvPr>
          <p:cNvGrpSpPr/>
          <p:nvPr/>
        </p:nvGrpSpPr>
        <p:grpSpPr>
          <a:xfrm>
            <a:off x="417939" y="2780624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79BA53A-6977-4AFC-B387-94E042036667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ED758CB-38DE-4ED6-B6A0-A5944E7530CA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Elbow Connector 39">
              <a:extLst>
                <a:ext uri="{FF2B5EF4-FFF2-40B4-BE49-F238E27FC236}">
                  <a16:creationId xmlns:a16="http://schemas.microsoft.com/office/drawing/2014/main" id="{E89B90A7-2CD0-407D-A186-8232383FE13F}"/>
                </a:ext>
              </a:extLst>
            </p:cNvPr>
            <p:cNvCxnSpPr>
              <a:cxnSpLocks/>
              <a:stCxn id="33" idx="0"/>
              <a:endCxn id="32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2F7C34-35F6-4E0B-BDF1-231410FCF4F0}"/>
              </a:ext>
            </a:extLst>
          </p:cNvPr>
          <p:cNvGrpSpPr/>
          <p:nvPr/>
        </p:nvGrpSpPr>
        <p:grpSpPr>
          <a:xfrm>
            <a:off x="246768" y="4567582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CD38101-1454-46E4-9E9C-C617BF298F27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36BADDE-4565-4D70-97B5-8362499E6738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Elbow Connector 39">
              <a:extLst>
                <a:ext uri="{FF2B5EF4-FFF2-40B4-BE49-F238E27FC236}">
                  <a16:creationId xmlns:a16="http://schemas.microsoft.com/office/drawing/2014/main" id="{5641C825-24EE-45B0-A92D-9470E742F3F6}"/>
                </a:ext>
              </a:extLst>
            </p:cNvPr>
            <p:cNvCxnSpPr>
              <a:cxnSpLocks/>
              <a:stCxn id="37" idx="0"/>
              <a:endCxn id="36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19B9E0F-1677-4933-B3A8-884783EAFC96}"/>
              </a:ext>
            </a:extLst>
          </p:cNvPr>
          <p:cNvSpPr txBox="1"/>
          <p:nvPr/>
        </p:nvSpPr>
        <p:spPr>
          <a:xfrm>
            <a:off x="5795643" y="221309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36ِ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E95AFE-8F09-4551-800A-6ACC290E2516}"/>
              </a:ext>
            </a:extLst>
          </p:cNvPr>
          <p:cNvSpPr txBox="1"/>
          <p:nvPr/>
        </p:nvSpPr>
        <p:spPr>
          <a:xfrm>
            <a:off x="7129271" y="307695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37ِ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19628D-A1BB-4971-A0DD-4FE4D3F8F89A}"/>
              </a:ext>
            </a:extLst>
          </p:cNvPr>
          <p:cNvSpPr txBox="1"/>
          <p:nvPr/>
        </p:nvSpPr>
        <p:spPr>
          <a:xfrm>
            <a:off x="695155" y="223105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38ِ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78B7CA-089F-49B3-83FB-F7961CD470AE}"/>
              </a:ext>
            </a:extLst>
          </p:cNvPr>
          <p:cNvSpPr txBox="1"/>
          <p:nvPr/>
        </p:nvSpPr>
        <p:spPr>
          <a:xfrm>
            <a:off x="1975569" y="262435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39ِ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BB0464-205A-4781-B25B-9DB78B92E2EB}"/>
              </a:ext>
            </a:extLst>
          </p:cNvPr>
          <p:cNvSpPr txBox="1"/>
          <p:nvPr/>
        </p:nvSpPr>
        <p:spPr>
          <a:xfrm>
            <a:off x="2874190" y="253632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40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0BF64BC-EEB5-4553-8CAF-DCE6EC0BDB4B}"/>
              </a:ext>
            </a:extLst>
          </p:cNvPr>
          <p:cNvSpPr txBox="1"/>
          <p:nvPr/>
        </p:nvSpPr>
        <p:spPr>
          <a:xfrm>
            <a:off x="385376" y="276433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41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8E3039-5C72-467B-9F23-E8DE1B47054C}"/>
              </a:ext>
            </a:extLst>
          </p:cNvPr>
          <p:cNvSpPr txBox="1"/>
          <p:nvPr/>
        </p:nvSpPr>
        <p:spPr>
          <a:xfrm>
            <a:off x="212060" y="455129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42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92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0765-6AE5-473C-9827-FBB8110E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/>
              <a:t>مساحة عمل المشروع – </a:t>
            </a:r>
            <a:r>
              <a:rPr lang="ar-SA" b="1" dirty="0"/>
              <a:t>بوابة المرحلة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785DC-11F6-4E1E-8E43-40CE1DB60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0" y="2506324"/>
            <a:ext cx="5557420" cy="2858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C769A8-3677-41F9-8370-F8F50B74F130}"/>
              </a:ext>
            </a:extLst>
          </p:cNvPr>
          <p:cNvSpPr txBox="1"/>
          <p:nvPr/>
        </p:nvSpPr>
        <p:spPr>
          <a:xfrm>
            <a:off x="5791200" y="2618618"/>
            <a:ext cx="600659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SA" sz="1600" dirty="0">
                <a:latin typeface="Times New Roman" panose="02020603050405020304" pitchFamily="18" charset="0"/>
                <a:cs typeface="+mj-cs"/>
              </a:rPr>
              <a:t>من خلال الضغط على </a:t>
            </a:r>
            <a:r>
              <a:rPr lang="ar-SA" sz="1600" b="1" dirty="0">
                <a:latin typeface="Times New Roman" panose="02020603050405020304" pitchFamily="18" charset="0"/>
                <a:cs typeface="+mj-cs"/>
              </a:rPr>
              <a:t>" بوابة المرحلة </a:t>
            </a:r>
            <a:r>
              <a:rPr lang="ar-SA" sz="1600" dirty="0">
                <a:latin typeface="Times New Roman" panose="02020603050405020304" pitchFamily="18" charset="0"/>
                <a:cs typeface="+mj-cs"/>
              </a:rPr>
              <a:t>" يمكنك مراجعة المراحل وقوائم المراجعة والمرفقات والتعليقات الخاصة بكل مرحلة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SA" sz="1600" dirty="0">
                <a:latin typeface="Times New Roman" panose="02020603050405020304" pitchFamily="18" charset="0"/>
                <a:cs typeface="+mj-cs"/>
              </a:rPr>
              <a:t>لنقل المشروع من المرحلة الحالية إلى المرحلة التالية، يجب عليك إكمال قائمة</a:t>
            </a:r>
            <a:r>
              <a:rPr lang="en-US" sz="1600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ar-SA" sz="1600" dirty="0">
                <a:latin typeface="Times New Roman" panose="02020603050405020304" pitchFamily="18" charset="0"/>
                <a:cs typeface="+mj-cs"/>
              </a:rPr>
              <a:t>المهام الخاصة بالمرحلة المراد إكمالها، لنقل المشروع إلى المرحلة التالية.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SA" sz="1600" dirty="0">
                <a:latin typeface="Times New Roman" panose="02020603050405020304" pitchFamily="18" charset="0"/>
                <a:cs typeface="+mj-cs"/>
              </a:rPr>
              <a:t>باستكمال متطلبات المرحلة، سيتم تفعيل زر "</a:t>
            </a:r>
            <a:r>
              <a:rPr lang="ar-SA" sz="1600" b="1" dirty="0">
                <a:latin typeface="Times New Roman" panose="02020603050405020304" pitchFamily="18" charset="0"/>
                <a:cs typeface="+mj-cs"/>
              </a:rPr>
              <a:t>وضع علامة تم"، </a:t>
            </a:r>
            <a:r>
              <a:rPr lang="ar-SA" sz="1600" dirty="0">
                <a:latin typeface="Times New Roman" panose="02020603050405020304" pitchFamily="18" charset="0"/>
                <a:cs typeface="+mj-cs"/>
              </a:rPr>
              <a:t>وبالضغط عليه يمكنك الانتقال إلى المرحلة التالية.</a:t>
            </a:r>
            <a:endParaRPr lang="en-US" sz="1600" dirty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9697A5-CB10-D77A-E0B0-8FAFFBAFD9A1}"/>
              </a:ext>
            </a:extLst>
          </p:cNvPr>
          <p:cNvSpPr txBox="1"/>
          <p:nvPr/>
        </p:nvSpPr>
        <p:spPr>
          <a:xfrm>
            <a:off x="4860759" y="1481847"/>
            <a:ext cx="69370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1600" dirty="0">
                <a:latin typeface="Times New Roman" panose="02020603050405020304" pitchFamily="18" charset="0"/>
                <a:cs typeface="+mj-cs"/>
              </a:rPr>
              <a:t>انقر </a:t>
            </a:r>
            <a:r>
              <a:rPr lang="ar-SA" sz="1600" dirty="0">
                <a:latin typeface="Times New Roman" panose="02020603050405020304" pitchFamily="18" charset="0"/>
                <a:cs typeface="+mj-cs"/>
              </a:rPr>
              <a:t>فوق علامة التبويب "</a:t>
            </a:r>
            <a:r>
              <a:rPr lang="ar-SA" sz="1600" b="1" dirty="0">
                <a:latin typeface="Times New Roman" panose="02020603050405020304" pitchFamily="18" charset="0"/>
                <a:cs typeface="+mj-cs"/>
              </a:rPr>
              <a:t>بوابة المرحلة</a:t>
            </a:r>
            <a:r>
              <a:rPr lang="ar-SA" sz="1600" dirty="0">
                <a:latin typeface="Times New Roman" panose="02020603050405020304" pitchFamily="18" charset="0"/>
                <a:cs typeface="+mj-cs"/>
              </a:rPr>
              <a:t>"، سيقوم النظام بعرض بوابة المرحلة.</a:t>
            </a:r>
          </a:p>
        </p:txBody>
      </p:sp>
    </p:spTree>
    <p:extLst>
      <p:ext uri="{BB962C8B-B14F-4D97-AF65-F5344CB8AC3E}">
        <p14:creationId xmlns:p14="http://schemas.microsoft.com/office/powerpoint/2010/main" val="943211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5E0B-D613-4624-8670-B6705023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مساحة عمل المشروع – سجل التحديثات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6F65D9-A22C-41E3-9BDD-C31302936619}"/>
              </a:ext>
            </a:extLst>
          </p:cNvPr>
          <p:cNvSpPr txBox="1">
            <a:spLocks/>
          </p:cNvSpPr>
          <p:nvPr/>
        </p:nvSpPr>
        <p:spPr>
          <a:xfrm>
            <a:off x="6013963" y="2103671"/>
            <a:ext cx="5793470" cy="4655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6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الأنشطة المكتملة لدورة التقارير السابقة.</a:t>
            </a:r>
          </a:p>
          <a:p>
            <a:pPr algn="r" rtl="1">
              <a:lnSpc>
                <a:spcPct val="16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الأنشطة المخططة لدورة التقارير القادمة.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تعديل تقدم سجل التحديث بالنقر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إضافة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"تقدم التحديث".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عند الانتهاء من التحديث وملء الحقول،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لحفظ التغييرات.</a:t>
            </a:r>
          </a:p>
          <a:p>
            <a:pPr marL="342900" marR="0" lvl="0" indent="-34290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لإلغاء التعديل،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7CC30B-D5AB-4D5B-B9A0-2270BDAE0153}"/>
              </a:ext>
            </a:extLst>
          </p:cNvPr>
          <p:cNvSpPr txBox="1"/>
          <p:nvPr/>
        </p:nvSpPr>
        <p:spPr>
          <a:xfrm>
            <a:off x="2714233" y="1259601"/>
            <a:ext cx="9093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بالنقر فوق علامة التبويب "سجل التحديثات "، سيعرض النظام ما يلي</a:t>
            </a:r>
            <a:r>
              <a:rPr lang="ar-JO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0B0807-55B5-4B5A-BAC2-4A3B351DA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50" y="1738353"/>
            <a:ext cx="5861002" cy="2872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EC5CF0-98A1-40D9-8147-8ABD067CD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79" y="3689698"/>
            <a:ext cx="5201523" cy="254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9AD046C-8BE3-445F-A922-D5F6E123FD68}"/>
              </a:ext>
            </a:extLst>
          </p:cNvPr>
          <p:cNvGrpSpPr/>
          <p:nvPr/>
        </p:nvGrpSpPr>
        <p:grpSpPr>
          <a:xfrm>
            <a:off x="533546" y="2534362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AFB0631-E799-4A23-8A4A-C2A790990FC8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DE8E78E-37FF-48E0-AA77-87D467DA0FF4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54D3054D-6AC4-4D87-AD8E-C8F6A8437689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53407F-9618-4987-A7A1-EF4736682F6A}"/>
              </a:ext>
            </a:extLst>
          </p:cNvPr>
          <p:cNvGrpSpPr/>
          <p:nvPr/>
        </p:nvGrpSpPr>
        <p:grpSpPr>
          <a:xfrm>
            <a:off x="4571270" y="346484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14662C3-8D3E-4F8B-86C7-2CC4EF1B6A13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A3598E-1FD4-4865-9B27-F7D6AAA65371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003BB3DC-B92A-4258-8334-B0BC5DCFFEFA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4912FDD-A2BD-4AAC-A74E-D892F7A8E209}"/>
              </a:ext>
            </a:extLst>
          </p:cNvPr>
          <p:cNvGrpSpPr/>
          <p:nvPr/>
        </p:nvGrpSpPr>
        <p:grpSpPr>
          <a:xfrm>
            <a:off x="900473" y="3387148"/>
            <a:ext cx="258772" cy="431373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555B62C-30B1-43FA-90B5-A36466933C13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5D9CD0E-DD67-460B-970A-3B757699C10D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2B7C121E-0E9D-4109-AF62-BE7FAE211A5A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5C574ED-AE97-471E-B4EA-C12069BA9280}"/>
              </a:ext>
            </a:extLst>
          </p:cNvPr>
          <p:cNvGrpSpPr/>
          <p:nvPr/>
        </p:nvGrpSpPr>
        <p:grpSpPr>
          <a:xfrm>
            <a:off x="528586" y="3473573"/>
            <a:ext cx="195153" cy="328221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8B00B62-8F43-4437-BCDD-DBA5C19EF9B6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DDA7105-718E-4530-9575-D276029F547B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Elbow Connector 39">
              <a:extLst>
                <a:ext uri="{FF2B5EF4-FFF2-40B4-BE49-F238E27FC236}">
                  <a16:creationId xmlns:a16="http://schemas.microsoft.com/office/drawing/2014/main" id="{8C233049-798D-4101-B85B-3959AFFD85FA}"/>
                </a:ext>
              </a:extLst>
            </p:cNvPr>
            <p:cNvCxnSpPr>
              <a:cxnSpLocks/>
              <a:stCxn id="35" idx="0"/>
              <a:endCxn id="34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0528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56E67-FCF8-4469-AFB2-BCE0FCFA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مساحة عمل المشروع – سجل التحديثات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2399F-6BDC-477E-9CE8-D950B80E0590}"/>
              </a:ext>
            </a:extLst>
          </p:cNvPr>
          <p:cNvSpPr txBox="1"/>
          <p:nvPr/>
        </p:nvSpPr>
        <p:spPr>
          <a:xfrm>
            <a:off x="6471643" y="1913184"/>
            <a:ext cx="5301217" cy="327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مراجعة سجل التحديث من خلال النقر على زر “</a:t>
            </a:r>
            <a:r>
              <a:rPr lang="ar-SA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التاريخ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سيتم عرض ما يلي: جميع التحديثات المتعلقة بالأنشطة المكتملة خلال فترة التقرير السابقة، وجميع التحديثات المتعلقة بالأنشطة المخططة لفترة التقرير القادمة وتاريخها وأوقاتها.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العودة إلى صفحة تحديثات التقدم من خلال النقر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العودة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2BDEEF-D712-4315-8082-7678A7890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04" y="1674255"/>
            <a:ext cx="5924213" cy="2903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F8F03A-BB12-4A6E-8371-938F44B86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15" y="3941880"/>
            <a:ext cx="4843470" cy="1947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F21F454-6869-44C3-B270-A35A43684B35}"/>
              </a:ext>
            </a:extLst>
          </p:cNvPr>
          <p:cNvGrpSpPr/>
          <p:nvPr/>
        </p:nvGrpSpPr>
        <p:grpSpPr>
          <a:xfrm>
            <a:off x="591892" y="2446180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D395199-45D4-4068-863D-4262ED4722A2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90CE0F2-142A-4C0F-9BEB-28254BB19313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Elbow Connector 39">
              <a:extLst>
                <a:ext uri="{FF2B5EF4-FFF2-40B4-BE49-F238E27FC236}">
                  <a16:creationId xmlns:a16="http://schemas.microsoft.com/office/drawing/2014/main" id="{D8C99DF7-AF7C-4956-B5B1-9D5E4C986CFE}"/>
                </a:ext>
              </a:extLst>
            </p:cNvPr>
            <p:cNvCxnSpPr>
              <a:cxnSpLocks/>
              <a:stCxn id="12" idx="0"/>
              <a:endCxn id="11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72D35F-0A43-4DB9-ACEA-FC1D0E0CC1A8}"/>
              </a:ext>
            </a:extLst>
          </p:cNvPr>
          <p:cNvGrpSpPr/>
          <p:nvPr/>
        </p:nvGrpSpPr>
        <p:grpSpPr>
          <a:xfrm>
            <a:off x="4204427" y="3702952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AC9EB73-A58C-4E18-B8EC-062E4F9E0F8A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FBED9C8-CD0E-49B3-B752-54E008E80835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Elbow Connector 39">
              <a:extLst>
                <a:ext uri="{FF2B5EF4-FFF2-40B4-BE49-F238E27FC236}">
                  <a16:creationId xmlns:a16="http://schemas.microsoft.com/office/drawing/2014/main" id="{D194EE63-5263-499A-AFE5-1E2617F6C79D}"/>
                </a:ext>
              </a:extLst>
            </p:cNvPr>
            <p:cNvCxnSpPr>
              <a:cxnSpLocks/>
              <a:stCxn id="16" idx="0"/>
              <a:endCxn id="15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F9593D-78D8-41B5-896D-C5FF2B38286C}"/>
              </a:ext>
            </a:extLst>
          </p:cNvPr>
          <p:cNvGrpSpPr/>
          <p:nvPr/>
        </p:nvGrpSpPr>
        <p:grpSpPr>
          <a:xfrm>
            <a:off x="280532" y="3549530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030D3B7-F1AE-44C0-B17E-EFA192B90939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0D5368D-07B4-45C0-A767-C0478BDD88AE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Elbow Connector 39">
              <a:extLst>
                <a:ext uri="{FF2B5EF4-FFF2-40B4-BE49-F238E27FC236}">
                  <a16:creationId xmlns:a16="http://schemas.microsoft.com/office/drawing/2014/main" id="{F95923EB-72CE-47A4-BF89-4631B51D142C}"/>
                </a:ext>
              </a:extLst>
            </p:cNvPr>
            <p:cNvCxnSpPr>
              <a:cxnSpLocks/>
              <a:stCxn id="20" idx="0"/>
              <a:endCxn id="19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2309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EB6D-268E-4739-A1FD-F012AAAF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مساحة عمل المشروع – أعضاء الفريق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89CFC1-DC7B-4DA7-A596-1D5EC26763DD}"/>
              </a:ext>
            </a:extLst>
          </p:cNvPr>
          <p:cNvSpPr txBox="1"/>
          <p:nvPr/>
        </p:nvSpPr>
        <p:spPr>
          <a:xfrm>
            <a:off x="1180885" y="1415052"/>
            <a:ext cx="10648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من خلال النقر على علامة التبويب أعضاء الفريق، سيعرض النظام المعلومات التالية: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44729F40-2C3A-4A29-A7E8-DC4E5843D0BF}"/>
              </a:ext>
            </a:extLst>
          </p:cNvPr>
          <p:cNvSpPr txBox="1">
            <a:spLocks/>
          </p:cNvSpPr>
          <p:nvPr/>
        </p:nvSpPr>
        <p:spPr>
          <a:xfrm>
            <a:off x="7857641" y="1818634"/>
            <a:ext cx="3863509" cy="117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الاسم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الدور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اجراءات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809862-C94F-47B3-8752-2E70B74630D7}"/>
              </a:ext>
            </a:extLst>
          </p:cNvPr>
          <p:cNvSpPr txBox="1"/>
          <p:nvPr/>
        </p:nvSpPr>
        <p:spPr>
          <a:xfrm>
            <a:off x="6270286" y="3300354"/>
            <a:ext cx="5559531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يمكنك إضافة عضو إلى قائمة أعضاء الفريق عن طريق إدخال حرفين أو أكثر، واختيار المستخدم، والنقر على زر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إضافة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يمكنك حذف أحد أعضاء الفريق من خلال النقر على زر الإجراء الموجود بجوار اسمه وتحديد خيار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حذف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ستظهر رسالة تأكيد للحذف، اختر 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"نعم، احذف".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للإلغاء، اضغط على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إلغاء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".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D10F2D2-4124-48F4-B4FB-6B5CB10A0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63" y="2278156"/>
            <a:ext cx="5975113" cy="2929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7C6C630-30F9-4C54-8031-08D973B45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921" y="4471462"/>
            <a:ext cx="3151814" cy="17718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6131DF52-3590-48D7-9FD0-99368E7B9099}"/>
              </a:ext>
            </a:extLst>
          </p:cNvPr>
          <p:cNvGrpSpPr/>
          <p:nvPr/>
        </p:nvGrpSpPr>
        <p:grpSpPr>
          <a:xfrm>
            <a:off x="1402343" y="331972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CD5A23A-B101-4250-AC17-80DF9DEBC415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B5C894F-798F-4D3E-A24B-BC7F8330E327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1" name="Elbow Connector 39">
              <a:extLst>
                <a:ext uri="{FF2B5EF4-FFF2-40B4-BE49-F238E27FC236}">
                  <a16:creationId xmlns:a16="http://schemas.microsoft.com/office/drawing/2014/main" id="{71A4BFD2-9835-4592-9876-744219A8435B}"/>
                </a:ext>
              </a:extLst>
            </p:cNvPr>
            <p:cNvCxnSpPr>
              <a:cxnSpLocks/>
              <a:stCxn id="50" idx="0"/>
              <a:endCxn id="49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22A1518-6EB0-4D94-9057-55DC6EF5F9AC}"/>
              </a:ext>
            </a:extLst>
          </p:cNvPr>
          <p:cNvGrpSpPr/>
          <p:nvPr/>
        </p:nvGrpSpPr>
        <p:grpSpPr>
          <a:xfrm>
            <a:off x="508572" y="399360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465C104-C4A7-4C06-B5FB-10501BA68186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80FB36A-78CD-4C78-BEC0-D5CED169DAF5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" name="Elbow Connector 39">
              <a:extLst>
                <a:ext uri="{FF2B5EF4-FFF2-40B4-BE49-F238E27FC236}">
                  <a16:creationId xmlns:a16="http://schemas.microsoft.com/office/drawing/2014/main" id="{E1C7FDD2-B098-4479-B37A-9361C7B093BF}"/>
                </a:ext>
              </a:extLst>
            </p:cNvPr>
            <p:cNvCxnSpPr>
              <a:cxnSpLocks/>
              <a:stCxn id="54" idx="0"/>
              <a:endCxn id="53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2DB135F-6080-4F81-AC0F-6BA646E5FE72}"/>
              </a:ext>
            </a:extLst>
          </p:cNvPr>
          <p:cNvGrpSpPr/>
          <p:nvPr/>
        </p:nvGrpSpPr>
        <p:grpSpPr>
          <a:xfrm>
            <a:off x="3395828" y="5306813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85AAD0A-171B-4FBB-9CA2-4C8C03EEB80B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836DB3D-B89A-45A3-B839-26E9B63D7A76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9" name="Elbow Connector 39">
              <a:extLst>
                <a:ext uri="{FF2B5EF4-FFF2-40B4-BE49-F238E27FC236}">
                  <a16:creationId xmlns:a16="http://schemas.microsoft.com/office/drawing/2014/main" id="{C4074F7E-8A1D-4E73-8214-E221B63B4FD6}"/>
                </a:ext>
              </a:extLst>
            </p:cNvPr>
            <p:cNvCxnSpPr>
              <a:cxnSpLocks/>
              <a:stCxn id="58" idx="0"/>
              <a:endCxn id="57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FDBF3A3-D1DF-4034-87B4-55C07D71220B}"/>
              </a:ext>
            </a:extLst>
          </p:cNvPr>
          <p:cNvGrpSpPr/>
          <p:nvPr/>
        </p:nvGrpSpPr>
        <p:grpSpPr>
          <a:xfrm>
            <a:off x="2910700" y="5267492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E11966D-4A81-46AC-BD26-A0440B7E9944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2185BE0-CF19-40A2-9FD2-68B6CA829BE1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Elbow Connector 39">
              <a:extLst>
                <a:ext uri="{FF2B5EF4-FFF2-40B4-BE49-F238E27FC236}">
                  <a16:creationId xmlns:a16="http://schemas.microsoft.com/office/drawing/2014/main" id="{BEE9CE23-81DE-4BF2-8E64-7711C78A99ED}"/>
                </a:ext>
              </a:extLst>
            </p:cNvPr>
            <p:cNvCxnSpPr>
              <a:cxnSpLocks/>
              <a:stCxn id="62" idx="0"/>
              <a:endCxn id="61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0453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F4B3-EFFD-4585-9C96-EF28BF5F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مساحة عمل المشروع – أصحاب المصلحة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100F11-8FEA-4265-BA1B-35DDCF136CDD}"/>
              </a:ext>
            </a:extLst>
          </p:cNvPr>
          <p:cNvSpPr txBox="1">
            <a:spLocks/>
          </p:cNvSpPr>
          <p:nvPr/>
        </p:nvSpPr>
        <p:spPr>
          <a:xfrm>
            <a:off x="5534644" y="1727664"/>
            <a:ext cx="6308927" cy="4929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اسم صاحب المصلحة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نوع صاحب المصلحة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البريد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الجهة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</a:t>
            </a:r>
          </a:p>
          <a:p>
            <a:pPr algn="r" rtl="1">
              <a:lnSpc>
                <a:spcPct val="15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اجراءات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إضافة عضو إلى قائمة الفريق بالضغط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إضافة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"إضافة أصحاب المصلحة".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بعد ملء الحقول،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حفظ"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للحفظ.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الإضافة،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E4D16-F02A-4D13-9C9D-7C37BE342749}"/>
              </a:ext>
            </a:extLst>
          </p:cNvPr>
          <p:cNvSpPr txBox="1"/>
          <p:nvPr/>
        </p:nvSpPr>
        <p:spPr>
          <a:xfrm>
            <a:off x="1170779" y="1463004"/>
            <a:ext cx="10648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من خلال الضغط على علامة تبويب أصحاب المصلحة، سيعرض النظام المعلومات التالية: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16690C-6A5B-411D-BA15-51A35E4CE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42" y="2082251"/>
            <a:ext cx="5690259" cy="2263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FD9BC3-B501-4694-A379-932D9BB33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03" y="4842370"/>
            <a:ext cx="5132777" cy="921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BCB3655-46D5-4F45-9D37-0B17AD6494F1}"/>
              </a:ext>
            </a:extLst>
          </p:cNvPr>
          <p:cNvGrpSpPr/>
          <p:nvPr/>
        </p:nvGrpSpPr>
        <p:grpSpPr>
          <a:xfrm>
            <a:off x="307300" y="2814708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5C9CE37-DA25-4875-A707-8BE30A42ED4A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ABE16B9-28FB-4F1F-A068-6BEA4BE23868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9DF5BC8F-5F54-441C-8F4F-1B3706CE1A34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B16040-19F7-4D3B-87D0-FEBB8CE6FDE6}"/>
              </a:ext>
            </a:extLst>
          </p:cNvPr>
          <p:cNvGrpSpPr/>
          <p:nvPr/>
        </p:nvGrpSpPr>
        <p:grpSpPr>
          <a:xfrm rot="5400000">
            <a:off x="5648581" y="4737244"/>
            <a:ext cx="271089" cy="513210"/>
            <a:chOff x="3563494" y="4317680"/>
            <a:chExt cx="271089" cy="513210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DD193F7-F518-4A19-A2C7-878901ADA135}"/>
                </a:ext>
              </a:extLst>
            </p:cNvPr>
            <p:cNvSpPr/>
            <p:nvPr/>
          </p:nvSpPr>
          <p:spPr>
            <a:xfrm rot="16200000">
              <a:off x="3560431" y="4320743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E77A3A7-D8B9-494A-BFA1-027CE7724CD4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BB8DEB0F-503B-42AE-A1FC-6EB98039DD2E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16200000">
              <a:off x="3618283" y="4535947"/>
              <a:ext cx="295960" cy="136641"/>
            </a:xfrm>
            <a:prstGeom prst="bentConnector4">
              <a:avLst>
                <a:gd name="adj1" fmla="val 27554"/>
                <a:gd name="adj2" fmla="val 2673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9F214A-5D9D-4316-B2A8-B5E8C1C86732}"/>
              </a:ext>
            </a:extLst>
          </p:cNvPr>
          <p:cNvGrpSpPr/>
          <p:nvPr/>
        </p:nvGrpSpPr>
        <p:grpSpPr>
          <a:xfrm>
            <a:off x="480489" y="4362773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6F447C7-3EBE-4861-A0C4-E521862C3E61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3550189-9FD1-448E-BACC-E2F97847293B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Elbow Connector 39">
              <a:extLst>
                <a:ext uri="{FF2B5EF4-FFF2-40B4-BE49-F238E27FC236}">
                  <a16:creationId xmlns:a16="http://schemas.microsoft.com/office/drawing/2014/main" id="{936CEA81-21F9-4CC9-8B8F-855AE0A4A766}"/>
                </a:ext>
              </a:extLst>
            </p:cNvPr>
            <p:cNvCxnSpPr>
              <a:cxnSpLocks/>
              <a:stCxn id="33" idx="0"/>
              <a:endCxn id="32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FEA0A6F-7B43-4747-B517-FF94D0E658BE}"/>
              </a:ext>
            </a:extLst>
          </p:cNvPr>
          <p:cNvGrpSpPr/>
          <p:nvPr/>
        </p:nvGrpSpPr>
        <p:grpSpPr>
          <a:xfrm>
            <a:off x="931502" y="4394933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0FF50E7-EE21-408A-B155-15C107C4159F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2B7DDC3-DA2B-4872-B301-056D597FA3A0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Elbow Connector 39">
              <a:extLst>
                <a:ext uri="{FF2B5EF4-FFF2-40B4-BE49-F238E27FC236}">
                  <a16:creationId xmlns:a16="http://schemas.microsoft.com/office/drawing/2014/main" id="{E8647E8C-A809-4916-86F1-6C4025A84341}"/>
                </a:ext>
              </a:extLst>
            </p:cNvPr>
            <p:cNvCxnSpPr>
              <a:cxnSpLocks/>
              <a:stCxn id="37" idx="0"/>
              <a:endCxn id="36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4596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7A0E4-D3E8-40E2-8AFC-965202598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مساحة عمل المشروع – أصحاب المصلحة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157CF4-6CBB-46D8-BC9C-FA2EF02AE692}"/>
              </a:ext>
            </a:extLst>
          </p:cNvPr>
          <p:cNvSpPr txBox="1">
            <a:spLocks/>
          </p:cNvSpPr>
          <p:nvPr/>
        </p:nvSpPr>
        <p:spPr>
          <a:xfrm>
            <a:off x="6335466" y="1572937"/>
            <a:ext cx="5488783" cy="4978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تعديل معلومات أصحاب المصلحة من خلال النقر على زر الإجراء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تعديل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تعديل أصحاب المصلحة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. بعد تحديث الحقول وتعديلها، انقر على زر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"حفظ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للحفظ.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التعديل، انقر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حذف أحد أصحاب المصلحة من خلال النقر على زر الإجراء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حذف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سيتم عرض رسالة تأكيد للحذف. للحذف، اختر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"نعم، احذفه".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. للإلغاء، اضغط على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عرض جميع معلومات أصحاب المصلحة من خلال النقر على زر الإجراء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معاينة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سيعرض النظام صفحة "أصحاب المصلحة".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للعودة إلى صفحة صاحب المصلحة، اضغط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العودة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505C96-A08E-40AE-A72B-1DD809B9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62" y="1328031"/>
            <a:ext cx="5619049" cy="2743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919FE8-ADA7-4E23-A887-3AF7135EF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344" y="2496438"/>
            <a:ext cx="3683861" cy="1447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FD436A-1C5B-44B6-A3D9-73C3C34CE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40" y="4062261"/>
            <a:ext cx="3604335" cy="1279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0CD047B-565E-4EA1-A697-28C111C7A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776" y="4717109"/>
            <a:ext cx="3501005" cy="1315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393549-4274-4137-86F5-432838A1B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30" y="4895343"/>
            <a:ext cx="2142010" cy="1126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178C888-8392-4E52-858D-3AC348F7AF46}"/>
              </a:ext>
            </a:extLst>
          </p:cNvPr>
          <p:cNvGrpSpPr/>
          <p:nvPr/>
        </p:nvGrpSpPr>
        <p:grpSpPr>
          <a:xfrm>
            <a:off x="3148155" y="292596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E20394C-4C53-4F6E-87C5-906B21E6568C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7AB92FE-5030-4660-B509-A926E258D847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Elbow Connector 39">
              <a:extLst>
                <a:ext uri="{FF2B5EF4-FFF2-40B4-BE49-F238E27FC236}">
                  <a16:creationId xmlns:a16="http://schemas.microsoft.com/office/drawing/2014/main" id="{C40BE905-ABAA-4E04-B8A8-5B980167D2FE}"/>
                </a:ext>
              </a:extLst>
            </p:cNvPr>
            <p:cNvCxnSpPr>
              <a:cxnSpLocks/>
              <a:stCxn id="30" idx="0"/>
              <a:endCxn id="29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761E16-27EA-4C78-AC23-21876D5933DF}"/>
              </a:ext>
            </a:extLst>
          </p:cNvPr>
          <p:cNvGrpSpPr/>
          <p:nvPr/>
        </p:nvGrpSpPr>
        <p:grpSpPr>
          <a:xfrm>
            <a:off x="1917777" y="3622927"/>
            <a:ext cx="294290" cy="532439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268CD86-A012-4762-8F60-17B3EA754B0B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77FF6A7-505F-471B-A748-265AC61C926E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Elbow Connector 39">
              <a:extLst>
                <a:ext uri="{FF2B5EF4-FFF2-40B4-BE49-F238E27FC236}">
                  <a16:creationId xmlns:a16="http://schemas.microsoft.com/office/drawing/2014/main" id="{FD0EDA13-1FE7-4E44-ACA2-524456CC6FD7}"/>
                </a:ext>
              </a:extLst>
            </p:cNvPr>
            <p:cNvCxnSpPr>
              <a:cxnSpLocks/>
              <a:stCxn id="34" idx="0"/>
              <a:endCxn id="33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DF2F348-050B-43D6-B31F-5F670CD3F07E}"/>
              </a:ext>
            </a:extLst>
          </p:cNvPr>
          <p:cNvGrpSpPr/>
          <p:nvPr/>
        </p:nvGrpSpPr>
        <p:grpSpPr>
          <a:xfrm>
            <a:off x="324173" y="3637886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6FCC423-3F18-4CD0-AD2E-33CE3A1EC675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579792-B169-4083-8B04-E9C4BF6D54C2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Elbow Connector 39">
              <a:extLst>
                <a:ext uri="{FF2B5EF4-FFF2-40B4-BE49-F238E27FC236}">
                  <a16:creationId xmlns:a16="http://schemas.microsoft.com/office/drawing/2014/main" id="{2734D453-4AD6-4C61-8659-A3855071DE70}"/>
                </a:ext>
              </a:extLst>
            </p:cNvPr>
            <p:cNvCxnSpPr>
              <a:cxnSpLocks/>
              <a:stCxn id="38" idx="0"/>
              <a:endCxn id="37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B6A2F81-F766-4EE8-AA95-A63CBDAEDD24}"/>
              </a:ext>
            </a:extLst>
          </p:cNvPr>
          <p:cNvGrpSpPr/>
          <p:nvPr/>
        </p:nvGrpSpPr>
        <p:grpSpPr>
          <a:xfrm>
            <a:off x="726268" y="366927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D9C8149-AFA8-430C-8E20-3AD09BCF0296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58F14B7-4D26-4C3D-8075-249C298F8D00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Elbow Connector 39">
              <a:extLst>
                <a:ext uri="{FF2B5EF4-FFF2-40B4-BE49-F238E27FC236}">
                  <a16:creationId xmlns:a16="http://schemas.microsoft.com/office/drawing/2014/main" id="{6522DC9E-10DE-4327-887A-F589F41406A5}"/>
                </a:ext>
              </a:extLst>
            </p:cNvPr>
            <p:cNvCxnSpPr>
              <a:cxnSpLocks/>
              <a:stCxn id="42" idx="0"/>
              <a:endCxn id="41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78CAC08-E38C-42A9-A834-0E14B4368A0B}"/>
              </a:ext>
            </a:extLst>
          </p:cNvPr>
          <p:cNvGrpSpPr/>
          <p:nvPr/>
        </p:nvGrpSpPr>
        <p:grpSpPr>
          <a:xfrm rot="5400000">
            <a:off x="3758417" y="3623272"/>
            <a:ext cx="271090" cy="579256"/>
            <a:chOff x="3573969" y="4251634"/>
            <a:chExt cx="271090" cy="57925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25664E6-4B89-4A58-84B5-B0C691BFD554}"/>
                </a:ext>
              </a:extLst>
            </p:cNvPr>
            <p:cNvSpPr/>
            <p:nvPr/>
          </p:nvSpPr>
          <p:spPr>
            <a:xfrm rot="16200000">
              <a:off x="3570906" y="4254697"/>
              <a:ext cx="277216" cy="27108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AD45245-0F6E-4717-8A8A-CC32EAA2B0DA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Elbow Connector 39">
              <a:extLst>
                <a:ext uri="{FF2B5EF4-FFF2-40B4-BE49-F238E27FC236}">
                  <a16:creationId xmlns:a16="http://schemas.microsoft.com/office/drawing/2014/main" id="{2600694C-C805-4937-924C-8B681B4C8900}"/>
                </a:ext>
              </a:extLst>
            </p:cNvPr>
            <p:cNvCxnSpPr>
              <a:cxnSpLocks/>
              <a:stCxn id="46" idx="0"/>
              <a:endCxn id="45" idx="4"/>
            </p:cNvCxnSpPr>
            <p:nvPr/>
          </p:nvCxnSpPr>
          <p:spPr>
            <a:xfrm rot="16200000">
              <a:off x="3590498" y="4497687"/>
              <a:ext cx="362006" cy="147116"/>
            </a:xfrm>
            <a:prstGeom prst="bentConnector4">
              <a:avLst>
                <a:gd name="adj1" fmla="val 31649"/>
                <a:gd name="adj2" fmla="val 255388"/>
              </a:avLst>
            </a:prstGeom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9335F4-2E10-496B-8148-1CEF18F5FFA9}"/>
              </a:ext>
            </a:extLst>
          </p:cNvPr>
          <p:cNvGrpSpPr/>
          <p:nvPr/>
        </p:nvGrpSpPr>
        <p:grpSpPr>
          <a:xfrm rot="5400000">
            <a:off x="2445190" y="5613334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FE6CCB8-FE6B-4301-AADE-D9835BFA9784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84CEC0C-3C74-4449-8A46-24A058C1C152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Elbow Connector 39">
              <a:extLst>
                <a:ext uri="{FF2B5EF4-FFF2-40B4-BE49-F238E27FC236}">
                  <a16:creationId xmlns:a16="http://schemas.microsoft.com/office/drawing/2014/main" id="{2CE27CD7-1FC3-4369-8347-6ABAA68BCE07}"/>
                </a:ext>
              </a:extLst>
            </p:cNvPr>
            <p:cNvCxnSpPr>
              <a:cxnSpLocks/>
              <a:stCxn id="53" idx="0"/>
              <a:endCxn id="52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1F56837-2C72-4EB7-9A82-C8255FAF3584}"/>
              </a:ext>
            </a:extLst>
          </p:cNvPr>
          <p:cNvGrpSpPr/>
          <p:nvPr/>
        </p:nvGrpSpPr>
        <p:grpSpPr>
          <a:xfrm rot="16200000">
            <a:off x="1072271" y="5613333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8783135-06FF-4FA0-983D-7FE55E2DD453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6E78997-0778-41AD-94BA-3039A5C9E123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Elbow Connector 39">
              <a:extLst>
                <a:ext uri="{FF2B5EF4-FFF2-40B4-BE49-F238E27FC236}">
                  <a16:creationId xmlns:a16="http://schemas.microsoft.com/office/drawing/2014/main" id="{24FEDE95-54EC-43F0-AC23-34AD1C407D21}"/>
                </a:ext>
              </a:extLst>
            </p:cNvPr>
            <p:cNvCxnSpPr>
              <a:cxnSpLocks/>
              <a:stCxn id="57" idx="0"/>
              <a:endCxn id="56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6D18488-286C-4705-82C6-5286FBB0F691}"/>
              </a:ext>
            </a:extLst>
          </p:cNvPr>
          <p:cNvGrpSpPr/>
          <p:nvPr/>
        </p:nvGrpSpPr>
        <p:grpSpPr>
          <a:xfrm>
            <a:off x="5963565" y="4333611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444E33F-3C51-490F-9575-D1AE09C14B5F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53EA73-A238-4FF1-AE00-ADBCACB7B2FB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2" name="Elbow Connector 39">
              <a:extLst>
                <a:ext uri="{FF2B5EF4-FFF2-40B4-BE49-F238E27FC236}">
                  <a16:creationId xmlns:a16="http://schemas.microsoft.com/office/drawing/2014/main" id="{EA269D11-73C1-4B16-9EC4-F59979870494}"/>
                </a:ext>
              </a:extLst>
            </p:cNvPr>
            <p:cNvCxnSpPr>
              <a:cxnSpLocks/>
              <a:stCxn id="61" idx="0"/>
              <a:endCxn id="60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3AC13C0-EB52-432D-B6B9-C77B5120B3D0}"/>
              </a:ext>
            </a:extLst>
          </p:cNvPr>
          <p:cNvGrpSpPr/>
          <p:nvPr/>
        </p:nvGrpSpPr>
        <p:grpSpPr>
          <a:xfrm>
            <a:off x="3082665" y="4392102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024271B-11E8-4450-ADFF-802554DD238C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D3B28E4-7DDF-4403-B472-2A45B4319357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6" name="Elbow Connector 39">
              <a:extLst>
                <a:ext uri="{FF2B5EF4-FFF2-40B4-BE49-F238E27FC236}">
                  <a16:creationId xmlns:a16="http://schemas.microsoft.com/office/drawing/2014/main" id="{FE6FD294-7D1B-45A6-9C33-45D91E3C9F90}"/>
                </a:ext>
              </a:extLst>
            </p:cNvPr>
            <p:cNvCxnSpPr>
              <a:cxnSpLocks/>
              <a:stCxn id="65" idx="0"/>
              <a:endCxn id="64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72C6B9E-A52E-40C8-B152-B4FE50BA8632}"/>
              </a:ext>
            </a:extLst>
          </p:cNvPr>
          <p:cNvGrpSpPr/>
          <p:nvPr/>
        </p:nvGrpSpPr>
        <p:grpSpPr>
          <a:xfrm rot="16200000">
            <a:off x="2383966" y="3373205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1FC6194-7E35-4871-8CCD-945334E57E65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70A9A07-E8E9-4755-A476-534182225DFE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Elbow Connector 39">
              <a:extLst>
                <a:ext uri="{FF2B5EF4-FFF2-40B4-BE49-F238E27FC236}">
                  <a16:creationId xmlns:a16="http://schemas.microsoft.com/office/drawing/2014/main" id="{4511BC27-C722-41C8-8118-625E0CF99F5E}"/>
                </a:ext>
              </a:extLst>
            </p:cNvPr>
            <p:cNvCxnSpPr>
              <a:cxnSpLocks/>
              <a:stCxn id="69" idx="0"/>
              <a:endCxn id="68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5D632CD-1840-4475-B5D6-19BFDA0BD44F}"/>
              </a:ext>
            </a:extLst>
          </p:cNvPr>
          <p:cNvSpPr txBox="1"/>
          <p:nvPr/>
        </p:nvSpPr>
        <p:spPr>
          <a:xfrm>
            <a:off x="2518571" y="572825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3A6B8CC-FD6D-40EF-BD5F-221EF8B2EAFF}"/>
              </a:ext>
            </a:extLst>
          </p:cNvPr>
          <p:cNvSpPr txBox="1"/>
          <p:nvPr/>
        </p:nvSpPr>
        <p:spPr>
          <a:xfrm>
            <a:off x="934005" y="5728253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BB14327-C418-46C6-A241-69B9052A89AB}"/>
              </a:ext>
            </a:extLst>
          </p:cNvPr>
          <p:cNvSpPr txBox="1"/>
          <p:nvPr/>
        </p:nvSpPr>
        <p:spPr>
          <a:xfrm>
            <a:off x="2247083" y="346215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2A45A88-92C3-49A2-B6F2-EE19FC405945}"/>
              </a:ext>
            </a:extLst>
          </p:cNvPr>
          <p:cNvSpPr txBox="1"/>
          <p:nvPr/>
        </p:nvSpPr>
        <p:spPr>
          <a:xfrm>
            <a:off x="5931729" y="434825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C211F74-1070-41A0-8E3C-80B493ADF2EC}"/>
              </a:ext>
            </a:extLst>
          </p:cNvPr>
          <p:cNvSpPr txBox="1"/>
          <p:nvPr/>
        </p:nvSpPr>
        <p:spPr>
          <a:xfrm>
            <a:off x="3047707" y="44111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14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7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6656-2025-4BEB-8308-13C07D6B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latin typeface="Cairo" panose="00000500000000000000" pitchFamily="2" charset="-78"/>
                <a:cs typeface="Cairo" panose="00000500000000000000" pitchFamily="2" charset="-78"/>
              </a:rPr>
              <a:t>الصفحة الرئيسية – العناوين</a:t>
            </a:r>
            <a:endParaRPr lang="en-US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0DAAD9-C0E2-4CE7-8976-CFC21AD925E5}"/>
              </a:ext>
            </a:extLst>
          </p:cNvPr>
          <p:cNvSpPr txBox="1"/>
          <p:nvPr/>
        </p:nvSpPr>
        <p:spPr>
          <a:xfrm>
            <a:off x="936268" y="1239871"/>
            <a:ext cx="1092351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iro" panose="00000500000000000000" pitchFamily="2" charset="-78"/>
                <a:cs typeface="Cairo" panose="00000500000000000000" pitchFamily="2" charset="-78"/>
              </a:rPr>
              <a:t>بعد تسجيل الدخول بنجاح، سيوجهك النظام إلى الصفحة الرئيسية. هنا، يمكنك الوصول إلى ال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iro" panose="00000500000000000000" pitchFamily="2" charset="-78"/>
                <a:cs typeface="Cairo" panose="00000500000000000000" pitchFamily="2" charset="-78"/>
              </a:rPr>
              <a:t>محتويات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iro" panose="00000500000000000000" pitchFamily="2" charset="-78"/>
                <a:cs typeface="Cairo" panose="00000500000000000000" pitchFamily="2" charset="-78"/>
              </a:rPr>
              <a:t>، و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iro" panose="00000500000000000000" pitchFamily="2" charset="-78"/>
                <a:cs typeface="Cairo" panose="00000500000000000000" pitchFamily="2" charset="-78"/>
              </a:rPr>
              <a:t>اجراءات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iro" panose="00000500000000000000" pitchFamily="2" charset="-78"/>
                <a:cs typeface="Cairo" panose="00000500000000000000" pitchFamily="2" charset="-78"/>
              </a:rPr>
              <a:t> العمل، والبرامج، والمبادرات، والمشاريع، إلخ... حيث يمكنك النقر على أيقونات عناوين الصفحة على النحو التالي: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FB4F64-0B55-466C-A94F-181FF381F981}"/>
              </a:ext>
            </a:extLst>
          </p:cNvPr>
          <p:cNvSpPr txBox="1"/>
          <p:nvPr/>
        </p:nvSpPr>
        <p:spPr>
          <a:xfrm>
            <a:off x="6978756" y="2393014"/>
            <a:ext cx="5303144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Pct val="101000"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iro" panose="00000500000000000000" pitchFamily="2" charset="-78"/>
                <a:cs typeface="Cairo" panose="00000500000000000000" pitchFamily="2" charset="-78"/>
              </a:rPr>
              <a:t>سيظهر عنوان المركز الوطني لتنمية الحياة الفطرية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iro" panose="00000500000000000000" pitchFamily="2" charset="-78"/>
                <a:cs typeface="Cairo" panose="00000500000000000000" pitchFamily="2" charset="-78"/>
              </a:rPr>
              <a:t>في رأس الصفحة. انقر عليه للعودة إلى الصفحة الرئيسية من أي مكان في النظام.</a:t>
            </a:r>
          </a:p>
          <a:p>
            <a:pPr marL="800100" marR="0" lvl="1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Pct val="101000"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iro" panose="00000500000000000000" pitchFamily="2" charset="-78"/>
                <a:cs typeface="Cairo" panose="00000500000000000000" pitchFamily="2" charset="-78"/>
              </a:rPr>
              <a:t>يمكنك تغيير لغة عرض النظام عن طريق النقر على اللغة المطلوبة: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iro" panose="00000500000000000000" pitchFamily="2" charset="-78"/>
                <a:cs typeface="Cairo" panose="00000500000000000000" pitchFamily="2" charset="-78"/>
              </a:rPr>
              <a:t>العربية / الإنجليزية</a:t>
            </a:r>
            <a:r>
              <a:rPr kumimoji="0" lang="ar-EG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iro" panose="00000500000000000000" pitchFamily="2" charset="-78"/>
                <a:cs typeface="Cairo" panose="00000500000000000000" pitchFamily="2" charset="-78"/>
              </a:rPr>
              <a:t>"</a:t>
            </a:r>
            <a:endParaRPr kumimoji="0" lang="ar-JO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800100" marR="0" lvl="1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Pct val="101000"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iro" panose="00000500000000000000" pitchFamily="2" charset="-78"/>
                <a:cs typeface="Cairo" panose="00000500000000000000" pitchFamily="2" charset="-78"/>
              </a:rPr>
              <a:t>يمكنك استخدام محرك البحث عن طريق النقر على أيقونة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iro" panose="00000500000000000000" pitchFamily="2" charset="-78"/>
                <a:cs typeface="Cairo" panose="00000500000000000000" pitchFamily="2" charset="-78"/>
              </a:rPr>
              <a:t>البحث</a:t>
            </a:r>
            <a:r>
              <a:rPr kumimoji="0" lang="ar-EG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iro" panose="00000500000000000000" pitchFamily="2" charset="-78"/>
                <a:cs typeface="Cairo" panose="00000500000000000000" pitchFamily="2" charset="-78"/>
              </a:rPr>
              <a:t>"</a:t>
            </a:r>
            <a:endParaRPr kumimoji="0" lang="ar-JO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800100" marR="0" lvl="1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Pct val="101000"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iro" panose="00000500000000000000" pitchFamily="2" charset="-78"/>
                <a:cs typeface="Cairo" panose="00000500000000000000" pitchFamily="2" charset="-78"/>
              </a:rPr>
              <a:t>عندما تنقر على أيقونة البحث، سيقوم النظام بفتح نافذة منبثقة تتيح لك البحث داخل النظام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D40693-2C7D-4AF2-A51C-F79754F9A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20" y="2514937"/>
            <a:ext cx="6452230" cy="3210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1216E3-F9DB-4635-B183-D4477C651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22" y="2743199"/>
            <a:ext cx="1474617" cy="15555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ABD4794-92CB-4276-851D-50273DA98728}"/>
              </a:ext>
            </a:extLst>
          </p:cNvPr>
          <p:cNvGrpSpPr/>
          <p:nvPr/>
        </p:nvGrpSpPr>
        <p:grpSpPr>
          <a:xfrm>
            <a:off x="6171314" y="2160777"/>
            <a:ext cx="338409" cy="617795"/>
            <a:chOff x="3525304" y="4108955"/>
            <a:chExt cx="330593" cy="617795"/>
          </a:xfrm>
          <a:solidFill>
            <a:srgbClr val="B45434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CE58018-2485-4183-A5E7-7F5691FDF031}"/>
                </a:ext>
              </a:extLst>
            </p:cNvPr>
            <p:cNvSpPr/>
            <p:nvPr/>
          </p:nvSpPr>
          <p:spPr>
            <a:xfrm>
              <a:off x="3525304" y="4108955"/>
              <a:ext cx="330593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016962E-E87E-4915-B22A-F746924AD4DE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Elbow Connector 39">
              <a:extLst>
                <a:ext uri="{FF2B5EF4-FFF2-40B4-BE49-F238E27FC236}">
                  <a16:creationId xmlns:a16="http://schemas.microsoft.com/office/drawing/2014/main" id="{D01CB2D4-12BC-440E-84EE-FFFAEA6ABEF6}"/>
                </a:ext>
              </a:extLst>
            </p:cNvPr>
            <p:cNvCxnSpPr>
              <a:cxnSpLocks/>
              <a:stCxn id="21" idx="0"/>
              <a:endCxn id="20" idx="4"/>
            </p:cNvCxnSpPr>
            <p:nvPr/>
          </p:nvCxnSpPr>
          <p:spPr>
            <a:xfrm rot="16200000" flipV="1">
              <a:off x="3599731" y="4552436"/>
              <a:ext cx="186543" cy="4801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2AE630A-85F0-413D-9179-0D480ECBADD6}"/>
              </a:ext>
            </a:extLst>
          </p:cNvPr>
          <p:cNvGrpSpPr/>
          <p:nvPr/>
        </p:nvGrpSpPr>
        <p:grpSpPr>
          <a:xfrm>
            <a:off x="1525012" y="2053993"/>
            <a:ext cx="260346" cy="593500"/>
            <a:chOff x="3525304" y="4108955"/>
            <a:chExt cx="338411" cy="739715"/>
          </a:xfrm>
          <a:solidFill>
            <a:srgbClr val="B4543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405DE9A-C4BE-43DD-9F11-5250BDBCFF93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F44D74A-A8B4-4252-A274-97F4164D4A5B}"/>
                </a:ext>
              </a:extLst>
            </p:cNvPr>
            <p:cNvSpPr/>
            <p:nvPr/>
          </p:nvSpPr>
          <p:spPr>
            <a:xfrm>
              <a:off x="3660939" y="477002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Elbow Connector 39">
              <a:extLst>
                <a:ext uri="{FF2B5EF4-FFF2-40B4-BE49-F238E27FC236}">
                  <a16:creationId xmlns:a16="http://schemas.microsoft.com/office/drawing/2014/main" id="{0278BA4E-8AF2-49F0-A1D7-9AB747684BE2}"/>
                </a:ext>
              </a:extLst>
            </p:cNvPr>
            <p:cNvCxnSpPr>
              <a:cxnSpLocks/>
              <a:stCxn id="25" idx="0"/>
              <a:endCxn id="24" idx="4"/>
            </p:cNvCxnSpPr>
            <p:nvPr/>
          </p:nvCxnSpPr>
          <p:spPr>
            <a:xfrm rot="16200000" flipV="1">
              <a:off x="3540280" y="4615796"/>
              <a:ext cx="308463" cy="1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D325442-2482-4952-8B38-1ED8BBA323C4}"/>
              </a:ext>
            </a:extLst>
          </p:cNvPr>
          <p:cNvGrpSpPr/>
          <p:nvPr/>
        </p:nvGrpSpPr>
        <p:grpSpPr>
          <a:xfrm>
            <a:off x="1114760" y="2053994"/>
            <a:ext cx="260345" cy="593500"/>
            <a:chOff x="3525304" y="4108955"/>
            <a:chExt cx="338411" cy="765165"/>
          </a:xfrm>
          <a:solidFill>
            <a:srgbClr val="B4543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D193854-C7BE-48C6-B854-5C5C6C9763CD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AE55F02-CF1A-44D7-99B5-B350F8BBD8AB}"/>
                </a:ext>
              </a:extLst>
            </p:cNvPr>
            <p:cNvSpPr/>
            <p:nvPr/>
          </p:nvSpPr>
          <p:spPr>
            <a:xfrm>
              <a:off x="3660937" y="479547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Elbow Connector 39">
              <a:extLst>
                <a:ext uri="{FF2B5EF4-FFF2-40B4-BE49-F238E27FC236}">
                  <a16:creationId xmlns:a16="http://schemas.microsoft.com/office/drawing/2014/main" id="{F97EF1AA-23A1-4C03-BAA1-D189F7B1CE97}"/>
                </a:ext>
              </a:extLst>
            </p:cNvPr>
            <p:cNvCxnSpPr>
              <a:cxnSpLocks/>
              <a:stCxn id="29" idx="0"/>
              <a:endCxn id="28" idx="4"/>
            </p:cNvCxnSpPr>
            <p:nvPr/>
          </p:nvCxnSpPr>
          <p:spPr>
            <a:xfrm rot="5400000" flipH="1" flipV="1">
              <a:off x="3527553" y="4628522"/>
              <a:ext cx="333913" cy="1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EFE33C-FD2D-4155-8710-A9790B52EF62}"/>
              </a:ext>
            </a:extLst>
          </p:cNvPr>
          <p:cNvGrpSpPr/>
          <p:nvPr/>
        </p:nvGrpSpPr>
        <p:grpSpPr>
          <a:xfrm>
            <a:off x="1930509" y="2584396"/>
            <a:ext cx="409831" cy="899275"/>
            <a:chOff x="3627366" y="3886335"/>
            <a:chExt cx="409831" cy="968735"/>
          </a:xfrm>
          <a:solidFill>
            <a:srgbClr val="B45434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A60F76A-6165-4569-B1C7-106C1CCC7174}"/>
                </a:ext>
              </a:extLst>
            </p:cNvPr>
            <p:cNvSpPr/>
            <p:nvPr/>
          </p:nvSpPr>
          <p:spPr>
            <a:xfrm>
              <a:off x="3698786" y="388633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B03B658-BEC0-4EC3-958C-2606CF387A24}"/>
                </a:ext>
              </a:extLst>
            </p:cNvPr>
            <p:cNvSpPr/>
            <p:nvPr/>
          </p:nvSpPr>
          <p:spPr>
            <a:xfrm>
              <a:off x="3627366" y="477642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Elbow Connector 39">
              <a:extLst>
                <a:ext uri="{FF2B5EF4-FFF2-40B4-BE49-F238E27FC236}">
                  <a16:creationId xmlns:a16="http://schemas.microsoft.com/office/drawing/2014/main" id="{4CB0CB05-A1E8-4473-9B8A-7671127FBECB}"/>
                </a:ext>
              </a:extLst>
            </p:cNvPr>
            <p:cNvCxnSpPr>
              <a:cxnSpLocks/>
              <a:stCxn id="33" idx="0"/>
              <a:endCxn id="32" idx="4"/>
            </p:cNvCxnSpPr>
            <p:nvPr/>
          </p:nvCxnSpPr>
          <p:spPr>
            <a:xfrm rot="5400000" flipH="1" flipV="1">
              <a:off x="3495724" y="4404160"/>
              <a:ext cx="537483" cy="207054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669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EAE7F-45F9-4CC9-8734-1FC9FC5F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مساحة عمل المشروع - المخرجات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28DE7-3D41-49EE-B07C-D3A98D8BA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80" y="2136941"/>
            <a:ext cx="6094278" cy="3039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631F4-D919-4106-B54F-725C8330498B}"/>
              </a:ext>
            </a:extLst>
          </p:cNvPr>
          <p:cNvSpPr txBox="1"/>
          <p:nvPr/>
        </p:nvSpPr>
        <p:spPr>
          <a:xfrm>
            <a:off x="4963354" y="1157012"/>
            <a:ext cx="68713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1600" dirty="0">
                <a:latin typeface="Times New Roman" panose="02020603050405020304" pitchFamily="18" charset="0"/>
                <a:cs typeface="+mj-cs"/>
              </a:rPr>
              <a:t>م</a:t>
            </a:r>
            <a:r>
              <a:rPr lang="ar-JO" sz="1600" dirty="0">
                <a:latin typeface="Times New Roman" panose="02020603050405020304" pitchFamily="18" charset="0"/>
                <a:cs typeface="+mj-cs"/>
              </a:rPr>
              <a:t>ن خلال النقر على علامة التبويب "المخرجات"، سيعرض النظام المعلومات التالية:</a:t>
            </a:r>
            <a:endParaRPr lang="en-US" sz="1600" dirty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86136-5AB7-44D9-8553-8E2BBE81B814}"/>
              </a:ext>
            </a:extLst>
          </p:cNvPr>
          <p:cNvSpPr txBox="1"/>
          <p:nvPr/>
        </p:nvSpPr>
        <p:spPr>
          <a:xfrm>
            <a:off x="7239301" y="1564044"/>
            <a:ext cx="4595369" cy="5037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spcBef>
                <a:spcPts val="1000"/>
              </a:spcBef>
              <a:buClr>
                <a:srgbClr val="B45434"/>
              </a:buClr>
              <a:buFont typeface="+mj-lt"/>
              <a:buAutoNum type="arabicPeriod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حقل تصفية المخرجات وفقا لما يلي: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indent="-285750" algn="r" rtl="1"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كل الحالات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indent="-285750" algn="r" rtl="1"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لم تبدأ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indent="-285750" algn="r" rtl="1"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مكتملة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indent="-285750" algn="r" rtl="1"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في المسار الصحيح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indent="-285750" algn="r" rtl="1"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تأخر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. </a:t>
            </a:r>
            <a:endParaRPr kumimoji="0" lang="ar-E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algn="r" rtl="1">
              <a:spcBef>
                <a:spcPts val="500"/>
              </a:spcBef>
              <a:buClr>
                <a:srgbClr val="B45434"/>
              </a:buClr>
              <a:defRPr/>
            </a:pPr>
            <a:r>
              <a:rPr lang="ar-EG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تحتوي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قائمة المخرجات على: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indent="-285750" algn="r" rtl="1"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الاسم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indent="-285750" algn="r" rtl="1"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البدء المخطط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indent="-285750" algn="r" rtl="1"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الانتهاء المخطط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indent="-285750" algn="r" rtl="1"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الحالة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indent="-285750" algn="r" rtl="1"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الانجاز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indent="-285750" algn="r" rtl="1"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ايقونة الاجراءات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إضافة مخرج بالنقر فوق الزر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إضافة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إضافة مخرج".</a:t>
            </a:r>
          </a:p>
          <a:p>
            <a:pPr marL="342900" marR="0" lvl="0" indent="-342900" algn="r" defTabSz="914400" rtl="1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بعد ملء الحقول، انقر على زر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للحفظ.</a:t>
            </a:r>
          </a:p>
          <a:p>
            <a:pPr marL="342900" marR="0" lvl="0" indent="-342900" algn="r" defTabSz="914400" rtl="1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الإضافة، اضغط على زر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4B9180-01DC-44BD-A0D9-F47DF5EBD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39" y="4040463"/>
            <a:ext cx="5150649" cy="2116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2BBD234-1E67-4B0B-A194-0D94252B4094}"/>
              </a:ext>
            </a:extLst>
          </p:cNvPr>
          <p:cNvGrpSpPr/>
          <p:nvPr/>
        </p:nvGrpSpPr>
        <p:grpSpPr>
          <a:xfrm>
            <a:off x="6264217" y="2386605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F8C2E26-9801-4B15-BA3D-504A92612F91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8337868-A147-4B95-AFAF-8796ED1EE4BC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Elbow Connector 39">
              <a:extLst>
                <a:ext uri="{FF2B5EF4-FFF2-40B4-BE49-F238E27FC236}">
                  <a16:creationId xmlns:a16="http://schemas.microsoft.com/office/drawing/2014/main" id="{4AC358FF-5DBE-474F-AA77-307FAEE62AB7}"/>
                </a:ext>
              </a:extLst>
            </p:cNvPr>
            <p:cNvCxnSpPr>
              <a:cxnSpLocks/>
              <a:stCxn id="15" idx="0"/>
              <a:endCxn id="14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B98640-2106-4672-97D6-5FA38A068066}"/>
              </a:ext>
            </a:extLst>
          </p:cNvPr>
          <p:cNvGrpSpPr/>
          <p:nvPr/>
        </p:nvGrpSpPr>
        <p:grpSpPr>
          <a:xfrm>
            <a:off x="1096450" y="2625532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D9882D7-AB18-478E-ABBC-C89D6C114D81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0C51E-7871-4553-A8FA-0C481028FB15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Elbow Connector 39">
              <a:extLst>
                <a:ext uri="{FF2B5EF4-FFF2-40B4-BE49-F238E27FC236}">
                  <a16:creationId xmlns:a16="http://schemas.microsoft.com/office/drawing/2014/main" id="{12932F99-40B6-44A6-B1A0-67D0E3AB5AFE}"/>
                </a:ext>
              </a:extLst>
            </p:cNvPr>
            <p:cNvCxnSpPr>
              <a:cxnSpLocks/>
              <a:stCxn id="19" idx="0"/>
              <a:endCxn id="18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1043EF-4CD8-422D-9D34-8D937155FDE7}"/>
              </a:ext>
            </a:extLst>
          </p:cNvPr>
          <p:cNvGrpSpPr/>
          <p:nvPr/>
        </p:nvGrpSpPr>
        <p:grpSpPr>
          <a:xfrm>
            <a:off x="5203266" y="3652978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A526A1A-13B9-4D7D-909D-0681C4C3CCFC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2C8E88-027C-41C0-9A29-599F6A2AC88F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9B5106F2-8CFF-455D-8178-73BA3ED4D3D1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BC1AAD-A00A-4110-A2FF-4FC254AD35BC}"/>
              </a:ext>
            </a:extLst>
          </p:cNvPr>
          <p:cNvGrpSpPr/>
          <p:nvPr/>
        </p:nvGrpSpPr>
        <p:grpSpPr>
          <a:xfrm>
            <a:off x="566164" y="360482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77CFD1-2D9E-4BEA-8C81-1BF160B7B269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92F60C4-548B-4639-A4E6-1D34428EDA7E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808CE56F-5CE7-4598-ADDE-90F379681207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62996E-D677-4773-A0B2-205B6898398B}"/>
              </a:ext>
            </a:extLst>
          </p:cNvPr>
          <p:cNvGrpSpPr/>
          <p:nvPr/>
        </p:nvGrpSpPr>
        <p:grpSpPr>
          <a:xfrm>
            <a:off x="1096450" y="361365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A9046F1-6A16-45AB-9722-AF14C2F336E9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FA22658-5AB7-4939-9051-4258F7C657B9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D5EC5316-20C4-4275-9BD2-B645B7D3EBBD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3862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8601-01CA-4C14-A19E-F8EAAD5B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مساحة عمل المشروع - المخرجات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0257CD-E135-4473-8A2A-96E303001CA1}"/>
              </a:ext>
            </a:extLst>
          </p:cNvPr>
          <p:cNvSpPr txBox="1"/>
          <p:nvPr/>
        </p:nvSpPr>
        <p:spPr>
          <a:xfrm>
            <a:off x="6440899" y="1453800"/>
            <a:ext cx="5433255" cy="4396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تغيير التقدم الخاص بالمخرج من خلال النقر على زر الإجراء ثم النقر على خيار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"تغيير </a:t>
            </a:r>
            <a:r>
              <a:rPr lang="ar-SA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الانجاز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سيسمح لك النظام بتغيير التقدم عن طريق سحب المؤشر وتركه عند التقدم المطلوب، وسيتم حفظ التقدم تلقائيًا.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تعديل المعلومات الموجودة على المخرجات من خلال النقر على الإجراء ثم النقر على خيار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"تعديل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"تعديل المخرج".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بمجرد الانتهاء من تحديث الحقول وتعديلها،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للحفظ.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التعديل،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D59951-A8A4-4BEB-8EA4-8BE61B493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3" y="1329277"/>
            <a:ext cx="5912997" cy="2391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FA3F87-1CF2-4C7A-AA20-FF8D93C5D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350" y="3000104"/>
            <a:ext cx="4467102" cy="909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8FB7C9-AFA8-403D-98F5-582122605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22" y="4235919"/>
            <a:ext cx="4295982" cy="1770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CF9659-9D80-4D42-AA1F-BA3CEC36D965}"/>
              </a:ext>
            </a:extLst>
          </p:cNvPr>
          <p:cNvGrpSpPr/>
          <p:nvPr/>
        </p:nvGrpSpPr>
        <p:grpSpPr>
          <a:xfrm>
            <a:off x="942521" y="1983976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8910EB-B7B5-472F-B248-F9F79496A018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66E715E-CCB3-42FB-88B7-524FA45909B3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Elbow Connector 39">
              <a:extLst>
                <a:ext uri="{FF2B5EF4-FFF2-40B4-BE49-F238E27FC236}">
                  <a16:creationId xmlns:a16="http://schemas.microsoft.com/office/drawing/2014/main" id="{EBC7D225-6AF5-4503-98A4-0879C631EC14}"/>
                </a:ext>
              </a:extLst>
            </p:cNvPr>
            <p:cNvCxnSpPr>
              <a:cxnSpLocks/>
              <a:stCxn id="19" idx="0"/>
              <a:endCxn id="18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527F21-FC40-4423-89F6-5BA4D087BF47}"/>
              </a:ext>
            </a:extLst>
          </p:cNvPr>
          <p:cNvGrpSpPr/>
          <p:nvPr/>
        </p:nvGrpSpPr>
        <p:grpSpPr>
          <a:xfrm>
            <a:off x="2394310" y="3173983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9E8F799-4432-45E4-918E-BB87E8E4C1A9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565B066-70D8-4CBE-93F1-CA1EB0E04E93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B4E827B2-F1C8-45E1-86D5-BA40661BD742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95F03B-5BA5-49D3-BBD4-F694705FCC21}"/>
              </a:ext>
            </a:extLst>
          </p:cNvPr>
          <p:cNvGrpSpPr/>
          <p:nvPr/>
        </p:nvGrpSpPr>
        <p:grpSpPr>
          <a:xfrm rot="16200000">
            <a:off x="545616" y="2536983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939A07-905A-404C-8D3C-7AD1DBD66EEA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4E7D5D7-843A-4778-94F5-21A59866E801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A88B103D-1ECD-4190-95AD-824D9C5CC3A0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FF1D56F-C146-4D57-9B4E-1012E371F2F1}"/>
              </a:ext>
            </a:extLst>
          </p:cNvPr>
          <p:cNvSpPr txBox="1"/>
          <p:nvPr/>
        </p:nvSpPr>
        <p:spPr>
          <a:xfrm>
            <a:off x="442708" y="263730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EB3D49-0097-48E1-BE09-008735EEFB1B}"/>
              </a:ext>
            </a:extLst>
          </p:cNvPr>
          <p:cNvGrpSpPr/>
          <p:nvPr/>
        </p:nvGrpSpPr>
        <p:grpSpPr>
          <a:xfrm>
            <a:off x="4709878" y="3857896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E61671C-1BFA-4625-A96B-8DC9DF290DCE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0C778FD-1FFC-47AB-B618-FAD72DF1F4FC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Elbow Connector 39">
              <a:extLst>
                <a:ext uri="{FF2B5EF4-FFF2-40B4-BE49-F238E27FC236}">
                  <a16:creationId xmlns:a16="http://schemas.microsoft.com/office/drawing/2014/main" id="{B9EC5045-DC25-4FA9-AC88-0A4B376335A4}"/>
                </a:ext>
              </a:extLst>
            </p:cNvPr>
            <p:cNvCxnSpPr>
              <a:cxnSpLocks/>
              <a:stCxn id="32" idx="0"/>
              <a:endCxn id="31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916616E-605C-4935-B145-07607961DEAB}"/>
              </a:ext>
            </a:extLst>
          </p:cNvPr>
          <p:cNvGrpSpPr/>
          <p:nvPr/>
        </p:nvGrpSpPr>
        <p:grpSpPr>
          <a:xfrm>
            <a:off x="1455531" y="3755099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1FF938-9EC3-496E-91AE-FF8FB79DA03A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F53CC36-142E-4159-9926-1BCC6F9EA462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Elbow Connector 39">
              <a:extLst>
                <a:ext uri="{FF2B5EF4-FFF2-40B4-BE49-F238E27FC236}">
                  <a16:creationId xmlns:a16="http://schemas.microsoft.com/office/drawing/2014/main" id="{6DB33941-B5F8-4865-B2C4-9C3A7DF89CBA}"/>
                </a:ext>
              </a:extLst>
            </p:cNvPr>
            <p:cNvCxnSpPr>
              <a:cxnSpLocks/>
              <a:stCxn id="36" idx="0"/>
              <a:endCxn id="35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AA94AE-1D68-41C0-A381-220C343EE5A9}"/>
              </a:ext>
            </a:extLst>
          </p:cNvPr>
          <p:cNvGrpSpPr/>
          <p:nvPr/>
        </p:nvGrpSpPr>
        <p:grpSpPr>
          <a:xfrm>
            <a:off x="981373" y="3782308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75BBBE9-C0E0-4E31-9990-27E5A793DF4F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F0E14E1-B322-41CA-B8F4-F20CF82F79E1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Elbow Connector 39">
              <a:extLst>
                <a:ext uri="{FF2B5EF4-FFF2-40B4-BE49-F238E27FC236}">
                  <a16:creationId xmlns:a16="http://schemas.microsoft.com/office/drawing/2014/main" id="{1DFF1AA7-59D6-4CB4-8680-C5792D43A019}"/>
                </a:ext>
              </a:extLst>
            </p:cNvPr>
            <p:cNvCxnSpPr>
              <a:cxnSpLocks/>
              <a:stCxn id="40" idx="0"/>
              <a:endCxn id="39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55D81B7-00A0-4166-BB04-DD2E10896BEC}"/>
              </a:ext>
            </a:extLst>
          </p:cNvPr>
          <p:cNvSpPr txBox="1"/>
          <p:nvPr/>
        </p:nvSpPr>
        <p:spPr>
          <a:xfrm>
            <a:off x="929912" y="379613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10ِ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031469-2083-4AAF-BB41-0C8D7523D208}"/>
              </a:ext>
            </a:extLst>
          </p:cNvPr>
          <p:cNvSpPr txBox="1"/>
          <p:nvPr/>
        </p:nvSpPr>
        <p:spPr>
          <a:xfrm>
            <a:off x="1403060" y="378047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11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71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9294-90CC-4EB4-9027-C82B46CE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مساحة عمل المشروع - المخرجات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5CE3C-CCCD-416D-B2E9-330DDA3BE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21" y="1662537"/>
            <a:ext cx="5274105" cy="2133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CF7D2-E7C1-45C2-ADDF-1665FFAF7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22" y="3025903"/>
            <a:ext cx="4200748" cy="2500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188FDC-A8A2-4BF8-97F8-D5341B47E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160" y="4489327"/>
            <a:ext cx="2708077" cy="1493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295325-FD11-4C8F-980B-0FEE806277CD}"/>
              </a:ext>
            </a:extLst>
          </p:cNvPr>
          <p:cNvSpPr txBox="1"/>
          <p:nvPr/>
        </p:nvSpPr>
        <p:spPr>
          <a:xfrm>
            <a:off x="5672511" y="1458028"/>
            <a:ext cx="611516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حذف أحد المخرجات من خلال النقر على زر الإجراء،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حذف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سيتم عرض رسالة تأكيد للحذف، اختر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"نعم، احذفه"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للحذف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انقر على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للإلغاء.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عرض جميع المعلومات المتعلقة بالمخرج من خلال النقر على الإجراء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معاينة".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سيعرض النظام صفحة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تفاصيل المخرج".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للعودة إلى صفحة المخرج، انقر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العودة".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ملاحظة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: سيتم عكس المخرج المُضاف في علامة التبويب هذه في علامة تبويب الخطة.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6B6E62-0383-4A4B-B838-1A51E2BDEC97}"/>
              </a:ext>
            </a:extLst>
          </p:cNvPr>
          <p:cNvGrpSpPr/>
          <p:nvPr/>
        </p:nvGrpSpPr>
        <p:grpSpPr>
          <a:xfrm rot="16200000">
            <a:off x="540993" y="3068052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8D4746-46BB-416B-85D5-5953E9037D3A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DFBEEE-7306-4118-8E53-A11139D52BD0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Elbow Connector 39">
              <a:extLst>
                <a:ext uri="{FF2B5EF4-FFF2-40B4-BE49-F238E27FC236}">
                  <a16:creationId xmlns:a16="http://schemas.microsoft.com/office/drawing/2014/main" id="{2909F451-A520-4239-A27E-4CCCC7650663}"/>
                </a:ext>
              </a:extLst>
            </p:cNvPr>
            <p:cNvCxnSpPr>
              <a:cxnSpLocks/>
              <a:stCxn id="14" idx="0"/>
              <a:endCxn id="13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EF6233-890E-4DA7-AFD7-30C906D4970C}"/>
              </a:ext>
            </a:extLst>
          </p:cNvPr>
          <p:cNvGrpSpPr/>
          <p:nvPr/>
        </p:nvGrpSpPr>
        <p:grpSpPr>
          <a:xfrm rot="16200000">
            <a:off x="2248513" y="553231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93F379B-0A88-4CE4-B825-3F0E06D4E740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7B20C2-E514-46B4-A831-897247E14724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Elbow Connector 39">
              <a:extLst>
                <a:ext uri="{FF2B5EF4-FFF2-40B4-BE49-F238E27FC236}">
                  <a16:creationId xmlns:a16="http://schemas.microsoft.com/office/drawing/2014/main" id="{6F002A33-D546-4B2F-BCA8-4BBF726FCE61}"/>
                </a:ext>
              </a:extLst>
            </p:cNvPr>
            <p:cNvCxnSpPr>
              <a:cxnSpLocks/>
              <a:stCxn id="18" idx="0"/>
              <a:endCxn id="17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53944F-68D4-4A39-A623-6AA2B319E7AA}"/>
              </a:ext>
            </a:extLst>
          </p:cNvPr>
          <p:cNvGrpSpPr/>
          <p:nvPr/>
        </p:nvGrpSpPr>
        <p:grpSpPr>
          <a:xfrm rot="5400000">
            <a:off x="3705566" y="5532318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B8EB77D-8DFA-4476-A935-D8021DCC903B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DAAC67A-708B-482D-A114-6CD4B08A3AEA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Elbow Connector 39">
              <a:extLst>
                <a:ext uri="{FF2B5EF4-FFF2-40B4-BE49-F238E27FC236}">
                  <a16:creationId xmlns:a16="http://schemas.microsoft.com/office/drawing/2014/main" id="{3DE03440-EDA7-445E-884D-9424612015A6}"/>
                </a:ext>
              </a:extLst>
            </p:cNvPr>
            <p:cNvCxnSpPr>
              <a:cxnSpLocks/>
              <a:stCxn id="22" idx="0"/>
              <a:endCxn id="21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DE535EA-5725-4D1D-BF6A-639FF763AFF9}"/>
              </a:ext>
            </a:extLst>
          </p:cNvPr>
          <p:cNvGrpSpPr/>
          <p:nvPr/>
        </p:nvGrpSpPr>
        <p:grpSpPr>
          <a:xfrm rot="5400000">
            <a:off x="1236197" y="3290790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75FB57C-6DF9-4216-968F-2A231DF457B9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066D918-F8EF-424D-97BE-305E07EE413F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Elbow Connector 39">
              <a:extLst>
                <a:ext uri="{FF2B5EF4-FFF2-40B4-BE49-F238E27FC236}">
                  <a16:creationId xmlns:a16="http://schemas.microsoft.com/office/drawing/2014/main" id="{294A8937-A48D-4000-95F7-E052912430B1}"/>
                </a:ext>
              </a:extLst>
            </p:cNvPr>
            <p:cNvCxnSpPr>
              <a:cxnSpLocks/>
              <a:stCxn id="30" idx="0"/>
              <a:endCxn id="29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1B1930-0BB8-4853-8B5B-B93AAD580D8E}"/>
              </a:ext>
            </a:extLst>
          </p:cNvPr>
          <p:cNvGrpSpPr/>
          <p:nvPr/>
        </p:nvGrpSpPr>
        <p:grpSpPr>
          <a:xfrm>
            <a:off x="1566235" y="2678674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6D99195-9359-495F-9643-F1D4275CD6BB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54D1389-21E4-40DE-B7A5-1D22B6E12671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Elbow Connector 39">
              <a:extLst>
                <a:ext uri="{FF2B5EF4-FFF2-40B4-BE49-F238E27FC236}">
                  <a16:creationId xmlns:a16="http://schemas.microsoft.com/office/drawing/2014/main" id="{0A2F341A-AD80-4B97-A895-863B8D2BA346}"/>
                </a:ext>
              </a:extLst>
            </p:cNvPr>
            <p:cNvCxnSpPr>
              <a:cxnSpLocks/>
              <a:stCxn id="34" idx="0"/>
              <a:endCxn id="33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2C0AD14-48A3-487A-8C14-B46391C320F8}"/>
              </a:ext>
            </a:extLst>
          </p:cNvPr>
          <p:cNvGrpSpPr/>
          <p:nvPr/>
        </p:nvGrpSpPr>
        <p:grpSpPr>
          <a:xfrm>
            <a:off x="4899443" y="2690516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4960009-702C-4A79-A01E-A6A4F4C97291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2E0EC6F-FEE1-44ED-80FB-418C123271A1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Elbow Connector 39">
              <a:extLst>
                <a:ext uri="{FF2B5EF4-FFF2-40B4-BE49-F238E27FC236}">
                  <a16:creationId xmlns:a16="http://schemas.microsoft.com/office/drawing/2014/main" id="{1793FD5C-2BE9-4258-82C8-FFF8814DF57A}"/>
                </a:ext>
              </a:extLst>
            </p:cNvPr>
            <p:cNvCxnSpPr>
              <a:cxnSpLocks/>
              <a:stCxn id="38" idx="0"/>
              <a:endCxn id="37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A83FADC-6AA3-401D-8FDF-9329FB83D2DB}"/>
              </a:ext>
            </a:extLst>
          </p:cNvPr>
          <p:cNvSpPr txBox="1"/>
          <p:nvPr/>
        </p:nvSpPr>
        <p:spPr>
          <a:xfrm>
            <a:off x="380499" y="319105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49B7EE-87AD-442B-9F8F-83E201A08440}"/>
              </a:ext>
            </a:extLst>
          </p:cNvPr>
          <p:cNvSpPr txBox="1"/>
          <p:nvPr/>
        </p:nvSpPr>
        <p:spPr>
          <a:xfrm>
            <a:off x="3754768" y="566530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E297B4-EC41-4DEC-A545-C72AEB97C8DB}"/>
              </a:ext>
            </a:extLst>
          </p:cNvPr>
          <p:cNvSpPr txBox="1"/>
          <p:nvPr/>
        </p:nvSpPr>
        <p:spPr>
          <a:xfrm>
            <a:off x="2109397" y="566530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E44A7E-8F76-4048-8DC2-3D16A3D9A48F}"/>
              </a:ext>
            </a:extLst>
          </p:cNvPr>
          <p:cNvSpPr txBox="1"/>
          <p:nvPr/>
        </p:nvSpPr>
        <p:spPr>
          <a:xfrm>
            <a:off x="1278854" y="341041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C55988-710E-40F3-9492-E4933CF80FCF}"/>
              </a:ext>
            </a:extLst>
          </p:cNvPr>
          <p:cNvSpPr txBox="1"/>
          <p:nvPr/>
        </p:nvSpPr>
        <p:spPr>
          <a:xfrm>
            <a:off x="4864344" y="271898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A20226-F9B7-4463-8117-4D02416CBFBB}"/>
              </a:ext>
            </a:extLst>
          </p:cNvPr>
          <p:cNvSpPr txBox="1"/>
          <p:nvPr/>
        </p:nvSpPr>
        <p:spPr>
          <a:xfrm>
            <a:off x="1527284" y="27048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17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36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A40FA-6881-4BBE-BCE7-70FC8C89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مساحة عمل المشروع – المخاطر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00520D-4ABD-4F56-BE27-7AD09A2C478E}"/>
              </a:ext>
            </a:extLst>
          </p:cNvPr>
          <p:cNvSpPr txBox="1">
            <a:spLocks/>
          </p:cNvSpPr>
          <p:nvPr/>
        </p:nvSpPr>
        <p:spPr>
          <a:xfrm>
            <a:off x="7052278" y="4646337"/>
            <a:ext cx="4786086" cy="1550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إضافة خطر بالضغط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إضافة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سيعرض النظام صفحة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إضافة خطر".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بعد ملء الحقول، انقر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للحفظ.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الإضافة، اضغط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ED85C4-3ECD-4D94-883A-945936F2AB86}"/>
              </a:ext>
            </a:extLst>
          </p:cNvPr>
          <p:cNvSpPr txBox="1"/>
          <p:nvPr/>
        </p:nvSpPr>
        <p:spPr>
          <a:xfrm>
            <a:off x="1919148" y="1254267"/>
            <a:ext cx="99192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+mj-cs"/>
              </a:rPr>
              <a:t>من خلال الضغط على علامة تبويب المخاطر، سيعرض النظام المعلومات التالية: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2AD332-BFF4-4B3D-AD8E-B3C6036B0B5B}"/>
              </a:ext>
            </a:extLst>
          </p:cNvPr>
          <p:cNvSpPr txBox="1"/>
          <p:nvPr/>
        </p:nvSpPr>
        <p:spPr>
          <a:xfrm>
            <a:off x="9501564" y="1653196"/>
            <a:ext cx="2336800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الاسم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الحالة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التصنيف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 </a:t>
            </a:r>
          </a:p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تاريخ الاستحقاق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6FA2CC-92A6-4D5F-AEC9-0AADD367D9CC}"/>
              </a:ext>
            </a:extLst>
          </p:cNvPr>
          <p:cNvSpPr txBox="1"/>
          <p:nvPr/>
        </p:nvSpPr>
        <p:spPr>
          <a:xfrm>
            <a:off x="5102165" y="1684295"/>
            <a:ext cx="4343156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مالك الخطر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 </a:t>
            </a: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اجراءات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مصفوفة الخطر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مخطط دائري يمثل المخاطر حسب الحالة</a:t>
            </a: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83F73B-99CE-42B0-96B6-50E312C04DE4}"/>
              </a:ext>
            </a:extLst>
          </p:cNvPr>
          <p:cNvSpPr txBox="1"/>
          <p:nvPr/>
        </p:nvSpPr>
        <p:spPr>
          <a:xfrm>
            <a:off x="9419756" y="3411916"/>
            <a:ext cx="2418608" cy="1001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اختيار التصنيفات (منخفضة، متوسطة، عالية)</a:t>
            </a:r>
          </a:p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الكل (لجميع التصنيفات)</a:t>
            </a:r>
          </a:p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مغلقة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0315C9-A4EE-4BD7-AFCF-4FF960FDFCD5}"/>
              </a:ext>
            </a:extLst>
          </p:cNvPr>
          <p:cNvSpPr txBox="1"/>
          <p:nvPr/>
        </p:nvSpPr>
        <p:spPr>
          <a:xfrm>
            <a:off x="5954986" y="3312373"/>
            <a:ext cx="3464770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فعال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تحول الى تحدي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جميع أصحاب المخاطر المسؤولين</a:t>
            </a:r>
          </a:p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معينة لي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1EDB6F-071C-45AE-9358-FC53E7D422F1}"/>
              </a:ext>
            </a:extLst>
          </p:cNvPr>
          <p:cNvSpPr txBox="1"/>
          <p:nvPr/>
        </p:nvSpPr>
        <p:spPr>
          <a:xfrm>
            <a:off x="5915084" y="2959535"/>
            <a:ext cx="5923280" cy="32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  <a:spcBef>
                <a:spcPts val="1000"/>
              </a:spcBef>
              <a:defRPr/>
            </a:pPr>
            <a:r>
              <a:rPr lang="ar-EG" sz="1600" dirty="0">
                <a:solidFill>
                  <a:srgbClr val="B45434"/>
                </a:solidFill>
                <a:latin typeface="Times New Roman" panose="02020603050405020304" pitchFamily="18" charset="0"/>
                <a:cs typeface="+mj-cs"/>
              </a:rPr>
              <a:t>ي</a:t>
            </a:r>
            <a:r>
              <a:rPr lang="ar-JO" sz="1600" dirty="0">
                <a:solidFill>
                  <a:srgbClr val="B45434"/>
                </a:solidFill>
                <a:latin typeface="Times New Roman" panose="02020603050405020304" pitchFamily="18" charset="0"/>
                <a:cs typeface="+mj-cs"/>
              </a:rPr>
              <a:t>مكنك تصفية المخاطر حسب الخيارات التالية:</a:t>
            </a:r>
            <a:endParaRPr lang="en-US" sz="1600" dirty="0">
              <a:solidFill>
                <a:srgbClr val="B45434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2580C8F-0A03-424A-BF71-70726E168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92" y="2148887"/>
            <a:ext cx="5764236" cy="2841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F28BC4D-774B-4AF3-9414-F891F4815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805" y="3805283"/>
            <a:ext cx="4024211" cy="2507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37312FD9-B4B3-4207-B34F-2A0E729900B1}"/>
              </a:ext>
            </a:extLst>
          </p:cNvPr>
          <p:cNvGrpSpPr/>
          <p:nvPr/>
        </p:nvGrpSpPr>
        <p:grpSpPr>
          <a:xfrm rot="16200000">
            <a:off x="967583" y="3672291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EB2A299-DA8D-48F2-B56E-129E46B567EE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0D5C4C2-8EB1-45D2-8493-72109764D62A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Elbow Connector 39">
              <a:extLst>
                <a:ext uri="{FF2B5EF4-FFF2-40B4-BE49-F238E27FC236}">
                  <a16:creationId xmlns:a16="http://schemas.microsoft.com/office/drawing/2014/main" id="{07ACE5E4-674C-4E3E-9CAA-8255B5309D0C}"/>
                </a:ext>
              </a:extLst>
            </p:cNvPr>
            <p:cNvCxnSpPr>
              <a:cxnSpLocks/>
              <a:stCxn id="47" idx="0"/>
              <a:endCxn id="46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E17F6F1-F337-40E4-950E-C73AA0D03DE9}"/>
              </a:ext>
            </a:extLst>
          </p:cNvPr>
          <p:cNvGrpSpPr/>
          <p:nvPr/>
        </p:nvGrpSpPr>
        <p:grpSpPr>
          <a:xfrm rot="5400000">
            <a:off x="1885194" y="3674965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4FFD4F1-985D-484B-97F3-C917970ECA47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8401B8-A6CE-4F75-BE15-AB381A25223D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Elbow Connector 39">
              <a:extLst>
                <a:ext uri="{FF2B5EF4-FFF2-40B4-BE49-F238E27FC236}">
                  <a16:creationId xmlns:a16="http://schemas.microsoft.com/office/drawing/2014/main" id="{6EC0DE71-C588-449A-B9C1-E8F12236DC93}"/>
                </a:ext>
              </a:extLst>
            </p:cNvPr>
            <p:cNvCxnSpPr>
              <a:cxnSpLocks/>
              <a:stCxn id="51" idx="0"/>
              <a:endCxn id="50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5C6E8B3-C9DF-4587-ADB3-B34A22645087}"/>
              </a:ext>
            </a:extLst>
          </p:cNvPr>
          <p:cNvGrpSpPr/>
          <p:nvPr/>
        </p:nvGrpSpPr>
        <p:grpSpPr>
          <a:xfrm>
            <a:off x="2011599" y="2601845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5EC0539-73B9-4EEF-BE1C-8C74A6F47C60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CDFBAC9-1ECD-465D-A377-4FF8A7B97DB5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Elbow Connector 39">
              <a:extLst>
                <a:ext uri="{FF2B5EF4-FFF2-40B4-BE49-F238E27FC236}">
                  <a16:creationId xmlns:a16="http://schemas.microsoft.com/office/drawing/2014/main" id="{80DC3BC9-6A4A-4223-A0C3-8B44B9E766FF}"/>
                </a:ext>
              </a:extLst>
            </p:cNvPr>
            <p:cNvCxnSpPr>
              <a:cxnSpLocks/>
              <a:stCxn id="55" idx="0"/>
              <a:endCxn id="54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27A97F6-C40A-499E-9B92-E84BF7221D9F}"/>
              </a:ext>
            </a:extLst>
          </p:cNvPr>
          <p:cNvGrpSpPr/>
          <p:nvPr/>
        </p:nvGrpSpPr>
        <p:grpSpPr>
          <a:xfrm>
            <a:off x="4778193" y="3429000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9BEEF44-4B59-43C0-B97D-9FA8B744072F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3FB0D22-FEA8-40FF-8085-EF005C4F9591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Elbow Connector 39">
              <a:extLst>
                <a:ext uri="{FF2B5EF4-FFF2-40B4-BE49-F238E27FC236}">
                  <a16:creationId xmlns:a16="http://schemas.microsoft.com/office/drawing/2014/main" id="{365101F5-3F59-4786-82A5-7C1F1A0B9447}"/>
                </a:ext>
              </a:extLst>
            </p:cNvPr>
            <p:cNvCxnSpPr>
              <a:cxnSpLocks/>
              <a:stCxn id="60" idx="0"/>
              <a:endCxn id="59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4A931CBC-6833-4B6A-BFC6-3DCECBD054C8}"/>
              </a:ext>
            </a:extLst>
          </p:cNvPr>
          <p:cNvSpPr txBox="1"/>
          <p:nvPr/>
        </p:nvSpPr>
        <p:spPr>
          <a:xfrm>
            <a:off x="1984950" y="380369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B94D594-7895-4B8B-B9DF-D7A63C58FD5B}"/>
              </a:ext>
            </a:extLst>
          </p:cNvPr>
          <p:cNvSpPr txBox="1"/>
          <p:nvPr/>
        </p:nvSpPr>
        <p:spPr>
          <a:xfrm>
            <a:off x="867995" y="37992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4BCCF-77F5-4DD5-BDFD-638192FCA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مساحة عمل المشروع – المخاطر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096DE-4062-45B8-A93D-089CF4AA4FA2}"/>
              </a:ext>
            </a:extLst>
          </p:cNvPr>
          <p:cNvSpPr txBox="1"/>
          <p:nvPr/>
        </p:nvSpPr>
        <p:spPr>
          <a:xfrm>
            <a:off x="6525426" y="2118132"/>
            <a:ext cx="5334383" cy="3159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تحويل الخطر إلى تحدي من خلال الضغط على زر الإجراء ثم الضغط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تحويل الى تحدي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يمكنك عرض جميع معلومات المخاطر من خلال النقر على زر الإجراء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معاينة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"المخاطر".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تنفيذ إجراءات سريعة من خلال النقر على زر الإجراء.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للعودة إلى صفحة المخاطر، انقر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العودة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BD1A04-45D9-40D4-B7C7-3EB0E11FD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66" y="1924603"/>
            <a:ext cx="6047516" cy="2627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F31EE8B-EDBC-4EB8-8BF3-006B3569D95D}"/>
              </a:ext>
            </a:extLst>
          </p:cNvPr>
          <p:cNvGrpSpPr/>
          <p:nvPr/>
        </p:nvGrpSpPr>
        <p:grpSpPr>
          <a:xfrm>
            <a:off x="1701532" y="2154745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AB20A54-ED87-47EB-B78D-35B11A95B312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DDE888-C8B5-4305-9830-E0A3FBC2610B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Elbow Connector 39">
              <a:extLst>
                <a:ext uri="{FF2B5EF4-FFF2-40B4-BE49-F238E27FC236}">
                  <a16:creationId xmlns:a16="http://schemas.microsoft.com/office/drawing/2014/main" id="{65BA3A43-FDF5-42B5-B946-44D06F0D38B7}"/>
                </a:ext>
              </a:extLst>
            </p:cNvPr>
            <p:cNvCxnSpPr>
              <a:cxnSpLocks/>
              <a:stCxn id="13" idx="0"/>
              <a:endCxn id="12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CCD0FE-8F50-4FF9-B9A8-9D1E00373C52}"/>
              </a:ext>
            </a:extLst>
          </p:cNvPr>
          <p:cNvGrpSpPr/>
          <p:nvPr/>
        </p:nvGrpSpPr>
        <p:grpSpPr>
          <a:xfrm rot="5400000">
            <a:off x="2539396" y="2655200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866318-24E7-4D42-8037-CCFC6A2BA807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7C79251-CBF8-4253-ABA3-9BBB4889AB48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Elbow Connector 39">
              <a:extLst>
                <a:ext uri="{FF2B5EF4-FFF2-40B4-BE49-F238E27FC236}">
                  <a16:creationId xmlns:a16="http://schemas.microsoft.com/office/drawing/2014/main" id="{678CEAA0-B045-4395-B7DB-80875766AFEA}"/>
                </a:ext>
              </a:extLst>
            </p:cNvPr>
            <p:cNvCxnSpPr>
              <a:cxnSpLocks/>
              <a:stCxn id="21" idx="0"/>
              <a:endCxn id="20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33B5CA1-04E2-4530-9598-DE8C5006FAAD}"/>
              </a:ext>
            </a:extLst>
          </p:cNvPr>
          <p:cNvSpPr txBox="1"/>
          <p:nvPr/>
        </p:nvSpPr>
        <p:spPr>
          <a:xfrm>
            <a:off x="2647306" y="275551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6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58EFD25-4425-4CF1-BCCA-663BF1434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342" y="3698052"/>
            <a:ext cx="4650476" cy="2142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EA13066-F1D8-4636-9B23-B94FE3AB6EA3}"/>
              </a:ext>
            </a:extLst>
          </p:cNvPr>
          <p:cNvGrpSpPr/>
          <p:nvPr/>
        </p:nvGrpSpPr>
        <p:grpSpPr>
          <a:xfrm>
            <a:off x="5818784" y="3228696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813090-E816-438A-9744-03E5A6416102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290FED9-18E1-45BE-BC84-B291DFEB74C6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Elbow Connector 39">
              <a:extLst>
                <a:ext uri="{FF2B5EF4-FFF2-40B4-BE49-F238E27FC236}">
                  <a16:creationId xmlns:a16="http://schemas.microsoft.com/office/drawing/2014/main" id="{45404300-6769-464E-83F6-D6B73F4C5C8A}"/>
                </a:ext>
              </a:extLst>
            </p:cNvPr>
            <p:cNvCxnSpPr>
              <a:cxnSpLocks/>
              <a:stCxn id="28" idx="0"/>
              <a:endCxn id="27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C1AEDD-CB7D-4B8A-9AE6-F98569DC631B}"/>
              </a:ext>
            </a:extLst>
          </p:cNvPr>
          <p:cNvGrpSpPr/>
          <p:nvPr/>
        </p:nvGrpSpPr>
        <p:grpSpPr>
          <a:xfrm>
            <a:off x="4061580" y="3426963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DE09E9B-672C-4785-970B-C5D7CBB8E016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18FF999-14CF-4C3E-BEBE-03C2D0964245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Elbow Connector 39">
              <a:extLst>
                <a:ext uri="{FF2B5EF4-FFF2-40B4-BE49-F238E27FC236}">
                  <a16:creationId xmlns:a16="http://schemas.microsoft.com/office/drawing/2014/main" id="{FC0E3276-CEAE-4ECE-AD9F-88B88E578FD7}"/>
                </a:ext>
              </a:extLst>
            </p:cNvPr>
            <p:cNvCxnSpPr>
              <a:cxnSpLocks/>
              <a:stCxn id="32" idx="0"/>
              <a:endCxn id="31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A318D6-9C70-4911-A93A-F7AC9AF73AA1}"/>
              </a:ext>
            </a:extLst>
          </p:cNvPr>
          <p:cNvGrpSpPr/>
          <p:nvPr/>
        </p:nvGrpSpPr>
        <p:grpSpPr>
          <a:xfrm rot="5400000">
            <a:off x="2403851" y="343046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9525371-0EF0-44CB-8406-E3DD501177C6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6AF80F0-011C-47EA-9911-5F5F7FF29096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Elbow Connector 39">
              <a:extLst>
                <a:ext uri="{FF2B5EF4-FFF2-40B4-BE49-F238E27FC236}">
                  <a16:creationId xmlns:a16="http://schemas.microsoft.com/office/drawing/2014/main" id="{508231CC-2BF0-422A-8B20-05BA0DF01E0C}"/>
                </a:ext>
              </a:extLst>
            </p:cNvPr>
            <p:cNvCxnSpPr>
              <a:cxnSpLocks/>
              <a:stCxn id="40" idx="0"/>
              <a:endCxn id="39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601C278-CC6D-4A83-A3F1-29C2D7094597}"/>
              </a:ext>
            </a:extLst>
          </p:cNvPr>
          <p:cNvSpPr txBox="1"/>
          <p:nvPr/>
        </p:nvSpPr>
        <p:spPr>
          <a:xfrm>
            <a:off x="2510296" y="354174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400" b="1" dirty="0">
                <a:solidFill>
                  <a:schemeClr val="bg1"/>
                </a:solidFill>
              </a:rPr>
              <a:t>9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76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B7C85-C0AE-4325-B2D4-A909A4AE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مساحة عمل المشروع – المخاطر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7AB17-24D1-43FC-9D14-EF076624F3C2}"/>
              </a:ext>
            </a:extLst>
          </p:cNvPr>
          <p:cNvSpPr txBox="1"/>
          <p:nvPr/>
        </p:nvSpPr>
        <p:spPr>
          <a:xfrm>
            <a:off x="6191769" y="1674991"/>
            <a:ext cx="56287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تعديل معلومات خطر معين من خلال الضغط على زر الإجراء ومن ثم الضغط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تعديل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"تعديل المخاطر".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بمجرد الانتهاء من تحديث الحقول وتعديلها،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التعديل،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حذف المخاطرة من خلال الضغط على زر الإجراء ومن ثم الضغط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حذف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سيتم عرض رسالة تأكيد للحذف. للحذف، اختر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نعم، احذف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. للإلغاء، اضغط على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353E4C-DCE1-48A9-85C2-A129894A3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77" y="1866018"/>
            <a:ext cx="5843223" cy="2539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5212E1-BF42-4BC3-B325-4D717C001BD3}"/>
              </a:ext>
            </a:extLst>
          </p:cNvPr>
          <p:cNvGrpSpPr/>
          <p:nvPr/>
        </p:nvGrpSpPr>
        <p:grpSpPr>
          <a:xfrm rot="5400000">
            <a:off x="2061752" y="2896619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ECF7C55-E5DE-4034-9B7F-945A2C756A4E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9F08005-D92F-4853-9EAA-A8A4B141360F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Elbow Connector 39">
              <a:extLst>
                <a:ext uri="{FF2B5EF4-FFF2-40B4-BE49-F238E27FC236}">
                  <a16:creationId xmlns:a16="http://schemas.microsoft.com/office/drawing/2014/main" id="{EDB01AE7-9E67-4A2D-956E-8FEF3B8A72D8}"/>
                </a:ext>
              </a:extLst>
            </p:cNvPr>
            <p:cNvCxnSpPr>
              <a:cxnSpLocks/>
              <a:stCxn id="10" idx="0"/>
              <a:endCxn id="9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6732BE-8D7C-48CE-A0F5-D8B187F02C7E}"/>
              </a:ext>
            </a:extLst>
          </p:cNvPr>
          <p:cNvGrpSpPr/>
          <p:nvPr/>
        </p:nvGrpSpPr>
        <p:grpSpPr>
          <a:xfrm rot="16200000">
            <a:off x="1368557" y="3069809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EB7613-05E0-45BF-BE9D-FE94E37AFB29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90708AD-647F-4ED3-A98C-49866BDEABCE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Elbow Connector 39">
              <a:extLst>
                <a:ext uri="{FF2B5EF4-FFF2-40B4-BE49-F238E27FC236}">
                  <a16:creationId xmlns:a16="http://schemas.microsoft.com/office/drawing/2014/main" id="{CA3032E8-60AF-481F-91F2-C53210E92647}"/>
                </a:ext>
              </a:extLst>
            </p:cNvPr>
            <p:cNvCxnSpPr>
              <a:cxnSpLocks/>
              <a:stCxn id="14" idx="0"/>
              <a:endCxn id="13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1AFDAC3-9988-4ED3-B0D4-26669A240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267" y="3587292"/>
            <a:ext cx="3982551" cy="2275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2289663-74BC-4E12-82C9-2AB4AF5C6F50}"/>
              </a:ext>
            </a:extLst>
          </p:cNvPr>
          <p:cNvGrpSpPr/>
          <p:nvPr/>
        </p:nvGrpSpPr>
        <p:grpSpPr>
          <a:xfrm rot="16200000">
            <a:off x="972321" y="3434712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609B44D-7099-4851-A1CC-CE4A50C61183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AD6FE31-C823-4C3C-BE57-1D20E728FFE6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Elbow Connector 39">
              <a:extLst>
                <a:ext uri="{FF2B5EF4-FFF2-40B4-BE49-F238E27FC236}">
                  <a16:creationId xmlns:a16="http://schemas.microsoft.com/office/drawing/2014/main" id="{66DB25CD-44A9-4E43-A9E1-114C71974A0E}"/>
                </a:ext>
              </a:extLst>
            </p:cNvPr>
            <p:cNvCxnSpPr>
              <a:cxnSpLocks/>
              <a:stCxn id="24" idx="0"/>
              <a:endCxn id="23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8B2DF3-7D02-4FAA-A734-C03BA124A727}"/>
              </a:ext>
            </a:extLst>
          </p:cNvPr>
          <p:cNvGrpSpPr/>
          <p:nvPr/>
        </p:nvGrpSpPr>
        <p:grpSpPr>
          <a:xfrm rot="5400000">
            <a:off x="1368556" y="3382486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CC11F9C-8B96-4181-8590-73C7DC6163E3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A81725-5524-4BDF-AD96-1523C7B9384F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Elbow Connector 39">
              <a:extLst>
                <a:ext uri="{FF2B5EF4-FFF2-40B4-BE49-F238E27FC236}">
                  <a16:creationId xmlns:a16="http://schemas.microsoft.com/office/drawing/2014/main" id="{D5E9BCB9-1D22-4851-959F-984A4A283C90}"/>
                </a:ext>
              </a:extLst>
            </p:cNvPr>
            <p:cNvCxnSpPr>
              <a:cxnSpLocks/>
              <a:stCxn id="28" idx="0"/>
              <a:endCxn id="27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9E0B8A-80F5-475A-92A1-DF4FE4B1EFB3}"/>
              </a:ext>
            </a:extLst>
          </p:cNvPr>
          <p:cNvGrpSpPr/>
          <p:nvPr/>
        </p:nvGrpSpPr>
        <p:grpSpPr>
          <a:xfrm>
            <a:off x="4918079" y="3175865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2CE6466-7C79-4205-AA5B-CB4CCA855EA8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1BB4F2E-C7A2-4527-8591-C5E7DD15C19A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Elbow Connector 39">
              <a:extLst>
                <a:ext uri="{FF2B5EF4-FFF2-40B4-BE49-F238E27FC236}">
                  <a16:creationId xmlns:a16="http://schemas.microsoft.com/office/drawing/2014/main" id="{EF59495A-9BA0-41CC-AD87-30FA8025A632}"/>
                </a:ext>
              </a:extLst>
            </p:cNvPr>
            <p:cNvCxnSpPr>
              <a:cxnSpLocks/>
              <a:stCxn id="32" idx="0"/>
              <a:endCxn id="31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29CBC202-9FBD-4B05-B68B-A92B9CD66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093" y="4549130"/>
            <a:ext cx="2991685" cy="1650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E51B150-54E7-458B-A8E4-65BAC9DE19D6}"/>
              </a:ext>
            </a:extLst>
          </p:cNvPr>
          <p:cNvGrpSpPr/>
          <p:nvPr/>
        </p:nvGrpSpPr>
        <p:grpSpPr>
          <a:xfrm rot="16200000">
            <a:off x="2245489" y="5722855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746E8BB-8964-4272-98D4-A18639FA3DCD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43363BB-CCB2-48E3-AC16-21B45CD9782A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Elbow Connector 39">
              <a:extLst>
                <a:ext uri="{FF2B5EF4-FFF2-40B4-BE49-F238E27FC236}">
                  <a16:creationId xmlns:a16="http://schemas.microsoft.com/office/drawing/2014/main" id="{2054B56E-907B-4A09-8C7B-A209C3E7EBC4}"/>
                </a:ext>
              </a:extLst>
            </p:cNvPr>
            <p:cNvCxnSpPr>
              <a:cxnSpLocks/>
              <a:stCxn id="38" idx="0"/>
              <a:endCxn id="37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ABCB20-2385-4DBC-9750-8425F591BCD3}"/>
              </a:ext>
            </a:extLst>
          </p:cNvPr>
          <p:cNvGrpSpPr/>
          <p:nvPr/>
        </p:nvGrpSpPr>
        <p:grpSpPr>
          <a:xfrm rot="5400000">
            <a:off x="3977895" y="5737970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565FDBB-12F9-41D1-8C2C-40B426276615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D0AE0A7-6785-4D5B-8839-1943DDF010CB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Elbow Connector 39">
              <a:extLst>
                <a:ext uri="{FF2B5EF4-FFF2-40B4-BE49-F238E27FC236}">
                  <a16:creationId xmlns:a16="http://schemas.microsoft.com/office/drawing/2014/main" id="{CC994C23-5F1F-4343-83CA-2D69CE80DA31}"/>
                </a:ext>
              </a:extLst>
            </p:cNvPr>
            <p:cNvCxnSpPr>
              <a:cxnSpLocks/>
              <a:stCxn id="42" idx="0"/>
              <a:endCxn id="41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790D8FA-7800-45C0-9664-DE6CB89F2E0A}"/>
              </a:ext>
            </a:extLst>
          </p:cNvPr>
          <p:cNvSpPr txBox="1"/>
          <p:nvPr/>
        </p:nvSpPr>
        <p:spPr>
          <a:xfrm>
            <a:off x="2114432" y="30084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A23FDA-3013-4261-8058-9CC43CA24A08}"/>
              </a:ext>
            </a:extLst>
          </p:cNvPr>
          <p:cNvSpPr txBox="1"/>
          <p:nvPr/>
        </p:nvSpPr>
        <p:spPr>
          <a:xfrm>
            <a:off x="4878761" y="3210205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2EBB38-169B-4BF1-A190-A207955D518E}"/>
              </a:ext>
            </a:extLst>
          </p:cNvPr>
          <p:cNvSpPr txBox="1"/>
          <p:nvPr/>
        </p:nvSpPr>
        <p:spPr>
          <a:xfrm>
            <a:off x="809381" y="354834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B24BADF-CAA6-4034-80AD-B368A384E924}"/>
              </a:ext>
            </a:extLst>
          </p:cNvPr>
          <p:cNvSpPr txBox="1"/>
          <p:nvPr/>
        </p:nvSpPr>
        <p:spPr>
          <a:xfrm>
            <a:off x="1432908" y="349971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4B79CA-E1F2-49B2-B70B-E9ED7D4A95A3}"/>
              </a:ext>
            </a:extLst>
          </p:cNvPr>
          <p:cNvSpPr txBox="1"/>
          <p:nvPr/>
        </p:nvSpPr>
        <p:spPr>
          <a:xfrm>
            <a:off x="1229552" y="317919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826AF7-0616-4046-A9D9-A243ECE85D2D}"/>
              </a:ext>
            </a:extLst>
          </p:cNvPr>
          <p:cNvSpPr txBox="1"/>
          <p:nvPr/>
        </p:nvSpPr>
        <p:spPr>
          <a:xfrm>
            <a:off x="4055723" y="587112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FB6CD37-4706-4317-BFB0-77E84CD8ABB2}"/>
              </a:ext>
            </a:extLst>
          </p:cNvPr>
          <p:cNvSpPr txBox="1"/>
          <p:nvPr/>
        </p:nvSpPr>
        <p:spPr>
          <a:xfrm>
            <a:off x="2114432" y="585257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16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00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BE3A-EAFC-40EF-8A7A-F6BF80D1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sz="1800" b="1" dirty="0"/>
              <a:t>مساحة عمل المشروع – مصفوفة المخاطر</a:t>
            </a:r>
            <a:endParaRPr lang="en-US" sz="1800" b="1" dirty="0"/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3F5950D7-F10B-43B7-9F1A-C0D00D5B3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210654"/>
              </p:ext>
            </p:extLst>
          </p:nvPr>
        </p:nvGraphicFramePr>
        <p:xfrm>
          <a:off x="1720390" y="2024690"/>
          <a:ext cx="8307636" cy="3613533"/>
        </p:xfrm>
        <a:graphic>
          <a:graphicData uri="http://schemas.openxmlformats.org/drawingml/2006/table">
            <a:tbl>
              <a:tblPr firstRow="1" bandRow="1"/>
              <a:tblGrid>
                <a:gridCol w="1819060">
                  <a:extLst>
                    <a:ext uri="{9D8B030D-6E8A-4147-A177-3AD203B41FA5}">
                      <a16:colId xmlns:a16="http://schemas.microsoft.com/office/drawing/2014/main" val="3140616911"/>
                    </a:ext>
                  </a:extLst>
                </a:gridCol>
                <a:gridCol w="1905101">
                  <a:extLst>
                    <a:ext uri="{9D8B030D-6E8A-4147-A177-3AD203B41FA5}">
                      <a16:colId xmlns:a16="http://schemas.microsoft.com/office/drawing/2014/main" val="4177942954"/>
                    </a:ext>
                  </a:extLst>
                </a:gridCol>
                <a:gridCol w="2513905">
                  <a:extLst>
                    <a:ext uri="{9D8B030D-6E8A-4147-A177-3AD203B41FA5}">
                      <a16:colId xmlns:a16="http://schemas.microsoft.com/office/drawing/2014/main" val="1903249367"/>
                    </a:ext>
                  </a:extLst>
                </a:gridCol>
                <a:gridCol w="2069570">
                  <a:extLst>
                    <a:ext uri="{9D8B030D-6E8A-4147-A177-3AD203B41FA5}">
                      <a16:colId xmlns:a16="http://schemas.microsoft.com/office/drawing/2014/main" val="3792705144"/>
                    </a:ext>
                  </a:extLst>
                </a:gridCol>
              </a:tblGrid>
              <a:tr h="725708">
                <a:tc rowSpan="2">
                  <a:txBody>
                    <a:bodyPr/>
                    <a:lstStyle/>
                    <a:p>
                      <a:pPr algn="ctr"/>
                      <a:r>
                        <a:rPr lang="ar-JO" sz="14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cs typeface="+mj-cs"/>
                        </a:rPr>
                        <a:t>التاثير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313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4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الاحتمالية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31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E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E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70620"/>
                  </a:ext>
                </a:extLst>
              </a:tr>
              <a:tr h="66192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  <a:sym typeface="Arial"/>
                        </a:rPr>
                        <a:t>منخفض</a:t>
                      </a:r>
                      <a:endParaRPr lang="en-US" sz="1400" b="0" dirty="0">
                        <a:latin typeface="Roboto" panose="02000000000000000000" pitchFamily="2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  <a:sym typeface="Arial"/>
                        </a:rPr>
                        <a:t>متوسط</a:t>
                      </a:r>
                      <a:endParaRPr lang="en-US" sz="1400" b="0" dirty="0">
                        <a:latin typeface="Roboto" panose="02000000000000000000" pitchFamily="2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  <a:sym typeface="Arial"/>
                        </a:rPr>
                        <a:t>مرتفع</a:t>
                      </a:r>
                      <a:endParaRPr lang="en-US" sz="1400" b="0" dirty="0">
                        <a:latin typeface="Roboto" panose="02000000000000000000" pitchFamily="2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7639917"/>
                  </a:ext>
                </a:extLst>
              </a:tr>
              <a:tr h="749073">
                <a:tc>
                  <a:txBody>
                    <a:bodyPr/>
                    <a:lstStyle/>
                    <a:p>
                      <a:pPr algn="ctr"/>
                      <a:r>
                        <a:rPr lang="ar-JO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  <a:sym typeface="Arial"/>
                        </a:rPr>
                        <a:t>مرتفع</a:t>
                      </a:r>
                      <a:endParaRPr lang="en-US" sz="1400" b="0" dirty="0">
                        <a:latin typeface="Roboto" panose="02000000000000000000" pitchFamily="2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  <a:sym typeface="Arial"/>
                        </a:rPr>
                        <a:t>متوسط</a:t>
                      </a:r>
                      <a:endParaRPr lang="en-US" sz="1400" b="0" dirty="0">
                        <a:latin typeface="Roboto" panose="02000000000000000000" pitchFamily="2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  <a:sym typeface="Arial"/>
                        </a:rPr>
                        <a:t>مرتفع</a:t>
                      </a:r>
                      <a:endParaRPr lang="en-US" sz="1400" b="0" dirty="0">
                        <a:latin typeface="Roboto" panose="02000000000000000000" pitchFamily="2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  <a:sym typeface="Arial"/>
                        </a:rPr>
                        <a:t>مرتفع</a:t>
                      </a:r>
                      <a:endParaRPr lang="en-US" sz="1400" b="0" dirty="0">
                        <a:latin typeface="Roboto" panose="02000000000000000000" pitchFamily="2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642192"/>
                  </a:ext>
                </a:extLst>
              </a:tr>
              <a:tr h="749073">
                <a:tc>
                  <a:txBody>
                    <a:bodyPr/>
                    <a:lstStyle/>
                    <a:p>
                      <a:pPr algn="ctr"/>
                      <a:r>
                        <a:rPr lang="ar-JO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  <a:sym typeface="Arial"/>
                        </a:rPr>
                        <a:t>متوسط</a:t>
                      </a:r>
                      <a:endParaRPr lang="en-US" sz="1400" b="0" dirty="0">
                        <a:latin typeface="Roboto" panose="02000000000000000000" pitchFamily="2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  <a:sym typeface="Arial"/>
                        </a:rPr>
                        <a:t>منخفض</a:t>
                      </a:r>
                      <a:endParaRPr lang="en-US" sz="1400" b="0" dirty="0">
                        <a:latin typeface="Roboto" panose="02000000000000000000" pitchFamily="2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  <a:sym typeface="Arial"/>
                        </a:rPr>
                        <a:t>متوسط</a:t>
                      </a:r>
                      <a:endParaRPr lang="en-US" sz="1400" b="0" dirty="0">
                        <a:latin typeface="Roboto" panose="02000000000000000000" pitchFamily="2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  <a:sym typeface="Arial"/>
                        </a:rPr>
                        <a:t>مرتفع</a:t>
                      </a:r>
                      <a:endParaRPr lang="en-US" sz="1400" b="0" dirty="0">
                        <a:latin typeface="Roboto" panose="02000000000000000000" pitchFamily="2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24921"/>
                  </a:ext>
                </a:extLst>
              </a:tr>
              <a:tr h="727753">
                <a:tc>
                  <a:txBody>
                    <a:bodyPr/>
                    <a:lstStyle/>
                    <a:p>
                      <a:pPr algn="ctr"/>
                      <a:r>
                        <a:rPr lang="ar-JO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  <a:sym typeface="Arial"/>
                        </a:rPr>
                        <a:t>منخفض</a:t>
                      </a:r>
                      <a:endParaRPr lang="en-US" sz="1400" b="0" dirty="0">
                        <a:latin typeface="Roboto" panose="02000000000000000000" pitchFamily="2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  <a:sym typeface="Arial"/>
                        </a:rPr>
                        <a:t>منخفض</a:t>
                      </a:r>
                      <a:endParaRPr lang="en-US" sz="1400" b="0" dirty="0">
                        <a:latin typeface="Roboto" panose="02000000000000000000" pitchFamily="2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  <a:sym typeface="Arial"/>
                        </a:rPr>
                        <a:t>منخفض</a:t>
                      </a:r>
                      <a:endParaRPr lang="en-US" sz="1400" b="0" dirty="0">
                        <a:latin typeface="Roboto" panose="02000000000000000000" pitchFamily="2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  <a:sym typeface="Arial"/>
                        </a:rPr>
                        <a:t>متوسط</a:t>
                      </a:r>
                      <a:endParaRPr lang="en-US" sz="1400" b="0" dirty="0">
                        <a:latin typeface="Roboto" panose="02000000000000000000" pitchFamily="2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14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3120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950E3-DF3C-418C-A6F3-C9316582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مساحة عمل المشروع - التحديات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D429675-EEE5-4C63-8DF5-DD6D3806F9E4}"/>
              </a:ext>
            </a:extLst>
          </p:cNvPr>
          <p:cNvSpPr txBox="1">
            <a:spLocks/>
          </p:cNvSpPr>
          <p:nvPr/>
        </p:nvSpPr>
        <p:spPr>
          <a:xfrm>
            <a:off x="4739017" y="4397300"/>
            <a:ext cx="7092822" cy="1813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إضافة تحدي بالضغط على زر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"إضافة".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سيعرض النظام صفحة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"إضافة تحدي".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بعد ملء الحقول، انقر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للحفظ.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الإضافة، اضغط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4129A7-F9DD-46D9-92C0-6C6741BF1ACE}"/>
              </a:ext>
            </a:extLst>
          </p:cNvPr>
          <p:cNvSpPr txBox="1"/>
          <p:nvPr/>
        </p:nvSpPr>
        <p:spPr>
          <a:xfrm>
            <a:off x="1910425" y="1143769"/>
            <a:ext cx="99192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EG" sz="16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+mj-cs"/>
              </a:rPr>
              <a:t>م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+mj-cs"/>
              </a:rPr>
              <a:t>ن خلال النقر على علامة التبويب "التحديات"، سيعرض النظام المعلومات التالية: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7E7BEF-AC42-47F3-A004-B54C9FF39DCD}"/>
              </a:ext>
            </a:extLst>
          </p:cNvPr>
          <p:cNvSpPr txBox="1"/>
          <p:nvPr/>
        </p:nvSpPr>
        <p:spPr>
          <a:xfrm>
            <a:off x="9492841" y="1677340"/>
            <a:ext cx="2336800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Arial" panose="020B0604020202020204" pitchFamily="34" charset="0"/>
              <a:buChar char="•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الاسم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228600" indent="-22860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Arial" panose="020B0604020202020204" pitchFamily="34" charset="0"/>
              <a:buChar char="•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الحالة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228600" indent="-22860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Arial" panose="020B0604020202020204" pitchFamily="34" charset="0"/>
              <a:buChar char="•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التصنيف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 </a:t>
            </a:r>
          </a:p>
          <a:p>
            <a:pPr marL="228600" indent="-22860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Arial" panose="020B0604020202020204" pitchFamily="34" charset="0"/>
              <a:buChar char="•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تاريخ الاستحقاق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AC878A-75BB-441C-93C3-D4A274BA8D14}"/>
              </a:ext>
            </a:extLst>
          </p:cNvPr>
          <p:cNvSpPr txBox="1"/>
          <p:nvPr/>
        </p:nvSpPr>
        <p:spPr>
          <a:xfrm>
            <a:off x="5902645" y="1642262"/>
            <a:ext cx="4033801" cy="1259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المسؤول عن التحدي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742950" lvl="1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 </a:t>
            </a: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اجراءات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742950" lvl="1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مخطط دائري يمثل المشكلات حسب التصنيف.</a:t>
            </a:r>
          </a:p>
          <a:p>
            <a:pPr marL="742950" lvl="1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مخطط دائري يمثل المشكلات حسب الحالة.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845704-9B8A-40F4-8766-3B2EB484813B}"/>
              </a:ext>
            </a:extLst>
          </p:cNvPr>
          <p:cNvSpPr txBox="1"/>
          <p:nvPr/>
        </p:nvSpPr>
        <p:spPr>
          <a:xfrm>
            <a:off x="8858156" y="3332265"/>
            <a:ext cx="2971485" cy="1001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اختيار التصنيفات (منخفضة، متوسطة، عالية)</a:t>
            </a:r>
          </a:p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الكل (لجميع التصنيفات)</a:t>
            </a:r>
          </a:p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مغلقة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5BCD90-BBF4-4882-B8F7-294054D45CA7}"/>
              </a:ext>
            </a:extLst>
          </p:cNvPr>
          <p:cNvSpPr txBox="1"/>
          <p:nvPr/>
        </p:nvSpPr>
        <p:spPr>
          <a:xfrm>
            <a:off x="6475612" y="3331147"/>
            <a:ext cx="2971485" cy="80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فعالة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جميع المسؤولين عن التحديات</a:t>
            </a:r>
          </a:p>
          <a:p>
            <a:pPr marL="285750" indent="-285750" algn="r" rtl="1">
              <a:lnSpc>
                <a:spcPct val="90000"/>
              </a:lnSpc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معينة لي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ED7723-7630-48E1-B91B-C81CCBCA59EC}"/>
              </a:ext>
            </a:extLst>
          </p:cNvPr>
          <p:cNvSpPr txBox="1"/>
          <p:nvPr/>
        </p:nvSpPr>
        <p:spPr>
          <a:xfrm>
            <a:off x="5906361" y="2970730"/>
            <a:ext cx="5923280" cy="32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  <a:spcBef>
                <a:spcPts val="1000"/>
              </a:spcBef>
              <a:defRPr/>
            </a:pPr>
            <a:r>
              <a:rPr lang="ar-JO" sz="1600" dirty="0">
                <a:solidFill>
                  <a:srgbClr val="B45434"/>
                </a:solidFill>
                <a:latin typeface="Times New Roman" panose="02020603050405020304" pitchFamily="18" charset="0"/>
                <a:cs typeface="+mj-cs"/>
              </a:rPr>
              <a:t>يمكنك تصفية التحديات وفقًا للخيارات التالية:</a:t>
            </a:r>
            <a:endParaRPr lang="en-US" sz="1600" dirty="0">
              <a:solidFill>
                <a:srgbClr val="B45434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C52B314-8066-4B66-B18A-A3011E7BB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7" y="1677340"/>
            <a:ext cx="5594431" cy="2719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A611C45-2CC3-47DB-BD6F-DAD45E414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56" y="3702480"/>
            <a:ext cx="4123042" cy="2390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A309790-B618-4312-9701-3FADCDE52402}"/>
              </a:ext>
            </a:extLst>
          </p:cNvPr>
          <p:cNvGrpSpPr/>
          <p:nvPr/>
        </p:nvGrpSpPr>
        <p:grpSpPr>
          <a:xfrm>
            <a:off x="1828420" y="1806935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4777FC-EE86-4FC7-835D-400F7CD955B7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4563D41-71B4-4E42-B667-AAB6EDF1A346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Elbow Connector 39">
              <a:extLst>
                <a:ext uri="{FF2B5EF4-FFF2-40B4-BE49-F238E27FC236}">
                  <a16:creationId xmlns:a16="http://schemas.microsoft.com/office/drawing/2014/main" id="{5878563D-803D-4908-8396-9CF66EB995EE}"/>
                </a:ext>
              </a:extLst>
            </p:cNvPr>
            <p:cNvCxnSpPr>
              <a:cxnSpLocks/>
              <a:stCxn id="33" idx="0"/>
              <a:endCxn id="32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6A84D8-F234-4B34-BC8B-7CEA211C5851}"/>
              </a:ext>
            </a:extLst>
          </p:cNvPr>
          <p:cNvGrpSpPr/>
          <p:nvPr/>
        </p:nvGrpSpPr>
        <p:grpSpPr>
          <a:xfrm>
            <a:off x="3610139" y="3382933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7ED68AD-3FFE-4037-8063-E3A83821952B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C0C7EDA-CF51-46D5-8B24-87A37E5D33A5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Elbow Connector 39">
              <a:extLst>
                <a:ext uri="{FF2B5EF4-FFF2-40B4-BE49-F238E27FC236}">
                  <a16:creationId xmlns:a16="http://schemas.microsoft.com/office/drawing/2014/main" id="{022F33A1-1994-423F-A8A5-E24817471CD6}"/>
                </a:ext>
              </a:extLst>
            </p:cNvPr>
            <p:cNvCxnSpPr>
              <a:cxnSpLocks/>
              <a:stCxn id="37" idx="0"/>
              <a:endCxn id="36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D5AFCD-03FA-4E00-BC54-EAF32AF75083}"/>
              </a:ext>
            </a:extLst>
          </p:cNvPr>
          <p:cNvGrpSpPr/>
          <p:nvPr/>
        </p:nvGrpSpPr>
        <p:grpSpPr>
          <a:xfrm>
            <a:off x="362359" y="3286709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2A1F709-AC12-4763-9E1C-662DF5965842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5208500-7496-4F64-9456-69BAC8698674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Elbow Connector 39">
              <a:extLst>
                <a:ext uri="{FF2B5EF4-FFF2-40B4-BE49-F238E27FC236}">
                  <a16:creationId xmlns:a16="http://schemas.microsoft.com/office/drawing/2014/main" id="{A40A1A72-292E-43AE-8CCA-1B135B1D0DD5}"/>
                </a:ext>
              </a:extLst>
            </p:cNvPr>
            <p:cNvCxnSpPr>
              <a:cxnSpLocks/>
              <a:stCxn id="41" idx="0"/>
              <a:endCxn id="40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73084-4AF7-4D68-89A2-45C8ECD2E18E}"/>
              </a:ext>
            </a:extLst>
          </p:cNvPr>
          <p:cNvGrpSpPr/>
          <p:nvPr/>
        </p:nvGrpSpPr>
        <p:grpSpPr>
          <a:xfrm>
            <a:off x="767582" y="3289099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0DD7DAB-6D59-4036-916F-9AEEB3BC3D06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F291985-D1A1-4348-A20A-CFD4028606EA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Elbow Connector 39">
              <a:extLst>
                <a:ext uri="{FF2B5EF4-FFF2-40B4-BE49-F238E27FC236}">
                  <a16:creationId xmlns:a16="http://schemas.microsoft.com/office/drawing/2014/main" id="{E420C490-8DBE-4EF9-9C6C-894929FF22A3}"/>
                </a:ext>
              </a:extLst>
            </p:cNvPr>
            <p:cNvCxnSpPr>
              <a:cxnSpLocks/>
              <a:stCxn id="45" idx="0"/>
              <a:endCxn id="44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5019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5A1A4-83A0-4B18-934B-6299933C5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مساحة عمل المشروع - التحديات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12D57-D396-489E-81CD-D5CFFEBAC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6" y="2090171"/>
            <a:ext cx="5369186" cy="2422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269ED3-ADE8-4CE5-B969-37B6AEAA99D7}"/>
              </a:ext>
            </a:extLst>
          </p:cNvPr>
          <p:cNvSpPr txBox="1"/>
          <p:nvPr/>
        </p:nvSpPr>
        <p:spPr>
          <a:xfrm>
            <a:off x="6748128" y="1991925"/>
            <a:ext cx="5001088" cy="352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إغلاق التحدي بالضغط على زر الإجراء، ثم الضغط على خيار “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اغلق التحدي”.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عرض جميع معلومات التحدي من خلال النقر على زر الإجراء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معاينة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التحدي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تنفيذ إجراءات سريعة من خلال النقر على زر </a:t>
            </a:r>
            <a:r>
              <a:rPr lang="ar-EG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الإجراء</a:t>
            </a:r>
            <a:r>
              <a:rPr kumimoji="0" lang="ar-EG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للعودة إلى صفحة التحديات، انقر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العودة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49CE4D-C02F-43BC-8045-57CD47CB6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9" y="4091491"/>
            <a:ext cx="4465966" cy="2056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C7E60D-393E-4AD8-BB37-8CB7AD93E88D}"/>
              </a:ext>
            </a:extLst>
          </p:cNvPr>
          <p:cNvGrpSpPr/>
          <p:nvPr/>
        </p:nvGrpSpPr>
        <p:grpSpPr>
          <a:xfrm rot="16200000">
            <a:off x="1783845" y="3553038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A7C343-4682-4675-A5CC-8E252326A7D9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0D00CE-34D3-47C6-B7FC-F2AE0A92E8E3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Elbow Connector 39">
              <a:extLst>
                <a:ext uri="{FF2B5EF4-FFF2-40B4-BE49-F238E27FC236}">
                  <a16:creationId xmlns:a16="http://schemas.microsoft.com/office/drawing/2014/main" id="{7519B16C-AB53-40A3-B913-40E0CE3DC2B7}"/>
                </a:ext>
              </a:extLst>
            </p:cNvPr>
            <p:cNvCxnSpPr>
              <a:cxnSpLocks/>
              <a:stCxn id="13" idx="0"/>
              <a:endCxn id="12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D72D93-3AB2-471F-856B-1D7680738409}"/>
              </a:ext>
            </a:extLst>
          </p:cNvPr>
          <p:cNvGrpSpPr/>
          <p:nvPr/>
        </p:nvGrpSpPr>
        <p:grpSpPr>
          <a:xfrm rot="5400000">
            <a:off x="2667918" y="3361561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3CA74A5-19FF-48EE-AAEC-ED55CA40EE46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10E3CDE-792F-40DB-BBE1-235C2A53823F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Elbow Connector 39">
              <a:extLst>
                <a:ext uri="{FF2B5EF4-FFF2-40B4-BE49-F238E27FC236}">
                  <a16:creationId xmlns:a16="http://schemas.microsoft.com/office/drawing/2014/main" id="{BCB5F199-8248-4CC6-B1BD-76419EC8317F}"/>
                </a:ext>
              </a:extLst>
            </p:cNvPr>
            <p:cNvCxnSpPr>
              <a:cxnSpLocks/>
              <a:stCxn id="17" idx="0"/>
              <a:endCxn id="16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C2011D-790A-4D63-A36D-2F2B922FF7C7}"/>
              </a:ext>
            </a:extLst>
          </p:cNvPr>
          <p:cNvGrpSpPr/>
          <p:nvPr/>
        </p:nvGrpSpPr>
        <p:grpSpPr>
          <a:xfrm>
            <a:off x="4951620" y="3839155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00844EF-09AE-451C-A39B-09C71C5F7C4A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01607F-2B4A-419D-B48F-E24B352FC917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Elbow Connector 39">
              <a:extLst>
                <a:ext uri="{FF2B5EF4-FFF2-40B4-BE49-F238E27FC236}">
                  <a16:creationId xmlns:a16="http://schemas.microsoft.com/office/drawing/2014/main" id="{7F425848-C2F1-4E3A-90B6-C73346986A8C}"/>
                </a:ext>
              </a:extLst>
            </p:cNvPr>
            <p:cNvCxnSpPr>
              <a:cxnSpLocks/>
              <a:stCxn id="21" idx="0"/>
              <a:endCxn id="20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3D530F-1017-4AAC-978D-4F45A3547AF0}"/>
              </a:ext>
            </a:extLst>
          </p:cNvPr>
          <p:cNvGrpSpPr/>
          <p:nvPr/>
        </p:nvGrpSpPr>
        <p:grpSpPr>
          <a:xfrm>
            <a:off x="1070916" y="3794968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390EA1F-1A6E-417D-A7FE-E67AEC1FF7FD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8BF08FB-56E0-4B1A-AD88-9982EFA514F0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Elbow Connector 39">
              <a:extLst>
                <a:ext uri="{FF2B5EF4-FFF2-40B4-BE49-F238E27FC236}">
                  <a16:creationId xmlns:a16="http://schemas.microsoft.com/office/drawing/2014/main" id="{801F78CD-BA7D-482E-AEE7-0611922DFCEE}"/>
                </a:ext>
              </a:extLst>
            </p:cNvPr>
            <p:cNvCxnSpPr>
              <a:cxnSpLocks/>
              <a:stCxn id="25" idx="0"/>
              <a:endCxn id="24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79F633-645C-469A-A8AC-39E4365C2507}"/>
              </a:ext>
            </a:extLst>
          </p:cNvPr>
          <p:cNvGrpSpPr/>
          <p:nvPr/>
        </p:nvGrpSpPr>
        <p:grpSpPr>
          <a:xfrm>
            <a:off x="2892472" y="4032442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625C8DF-1470-4498-B3C3-EF3EE4C9DCC8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3C2DC1F-A5F1-4579-A089-8F780C81864F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Elbow Connector 39">
              <a:extLst>
                <a:ext uri="{FF2B5EF4-FFF2-40B4-BE49-F238E27FC236}">
                  <a16:creationId xmlns:a16="http://schemas.microsoft.com/office/drawing/2014/main" id="{8393F840-F7D3-4D31-B68D-4640F42DF9F4}"/>
                </a:ext>
              </a:extLst>
            </p:cNvPr>
            <p:cNvCxnSpPr>
              <a:cxnSpLocks/>
              <a:stCxn id="29" idx="0"/>
              <a:endCxn id="28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5D2D6D3-FF7F-401F-BB71-8DEFF1F277AA}"/>
              </a:ext>
            </a:extLst>
          </p:cNvPr>
          <p:cNvSpPr txBox="1"/>
          <p:nvPr/>
        </p:nvSpPr>
        <p:spPr>
          <a:xfrm>
            <a:off x="2801413" y="34618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06BD66-0600-4004-BEDC-99802C5CBEB2}"/>
              </a:ext>
            </a:extLst>
          </p:cNvPr>
          <p:cNvSpPr txBox="1"/>
          <p:nvPr/>
        </p:nvSpPr>
        <p:spPr>
          <a:xfrm>
            <a:off x="1677044" y="365071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33064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516F-F222-49E4-B1B2-9DA3E704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مساحة عمل المشروع - التحديات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70F563-C923-4C6C-84AA-78CE780C2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33" y="1271692"/>
            <a:ext cx="5881255" cy="2793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FFD913-0FD2-4A04-A881-26B23834E5B8}"/>
              </a:ext>
            </a:extLst>
          </p:cNvPr>
          <p:cNvSpPr txBox="1"/>
          <p:nvPr/>
        </p:nvSpPr>
        <p:spPr>
          <a:xfrm>
            <a:off x="6539408" y="1475672"/>
            <a:ext cx="53135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تعديل معلومات تحدي معين من خلال الضغط على زر الإجراء ثم الضغط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تعديل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تعديل التحدي 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بمجرد الانتهاء من تحديث الحقول وتعديلها،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للحفظ.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التعديل،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حذف مشكلة من خلال النقر على زر الإجراء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حذف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سيتم عرض رسالة تأكيد للحذف. للحذف، اختر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"نعم، احذف".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. للإلغاء، اضغط على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4A505F-1492-4772-9CE2-2E06278AC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246" y="3768163"/>
            <a:ext cx="4894554" cy="2539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95B6D4-3687-4FAA-8A19-AD3408BF6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462" y="4893428"/>
            <a:ext cx="2700671" cy="1497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561E85E-1B75-41EA-965D-02CA9C4FB418}"/>
              </a:ext>
            </a:extLst>
          </p:cNvPr>
          <p:cNvGrpSpPr/>
          <p:nvPr/>
        </p:nvGrpSpPr>
        <p:grpSpPr>
          <a:xfrm rot="16200000">
            <a:off x="1994755" y="3386662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89236A2-A835-4EFE-88EE-4C586FE1227C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64BFE2D-07CA-4984-B943-1C47750781DB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Elbow Connector 39">
              <a:extLst>
                <a:ext uri="{FF2B5EF4-FFF2-40B4-BE49-F238E27FC236}">
                  <a16:creationId xmlns:a16="http://schemas.microsoft.com/office/drawing/2014/main" id="{C75289F3-93C4-4C2D-9752-B8F996132914}"/>
                </a:ext>
              </a:extLst>
            </p:cNvPr>
            <p:cNvCxnSpPr>
              <a:cxnSpLocks/>
              <a:stCxn id="16" idx="0"/>
              <a:endCxn id="15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495BC6-2A34-4604-9CC5-4562054C96AB}"/>
              </a:ext>
            </a:extLst>
          </p:cNvPr>
          <p:cNvGrpSpPr/>
          <p:nvPr/>
        </p:nvGrpSpPr>
        <p:grpSpPr>
          <a:xfrm rot="5400000">
            <a:off x="2930485" y="3337912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1C1120-0B0D-469C-B26F-B4ACE1A06E38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594CD19-22EB-4EC3-BC28-DE71B2F7C494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Elbow Connector 39">
              <a:extLst>
                <a:ext uri="{FF2B5EF4-FFF2-40B4-BE49-F238E27FC236}">
                  <a16:creationId xmlns:a16="http://schemas.microsoft.com/office/drawing/2014/main" id="{0A90D787-A02F-4B75-B4CE-3007D85FB1AE}"/>
                </a:ext>
              </a:extLst>
            </p:cNvPr>
            <p:cNvCxnSpPr>
              <a:cxnSpLocks/>
              <a:stCxn id="20" idx="0"/>
              <a:endCxn id="19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25C2EA4-12A8-4A39-B821-251911937EEA}"/>
              </a:ext>
            </a:extLst>
          </p:cNvPr>
          <p:cNvGrpSpPr/>
          <p:nvPr/>
        </p:nvGrpSpPr>
        <p:grpSpPr>
          <a:xfrm>
            <a:off x="5957392" y="3309366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B5832F9-742B-4FF5-9B85-04E6B81B63CC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6204578-BE2B-4611-BE48-3A5512BB9C3E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Elbow Connector 39">
              <a:extLst>
                <a:ext uri="{FF2B5EF4-FFF2-40B4-BE49-F238E27FC236}">
                  <a16:creationId xmlns:a16="http://schemas.microsoft.com/office/drawing/2014/main" id="{48892B0C-9984-4792-ADF3-CF9E4F8D2FE1}"/>
                </a:ext>
              </a:extLst>
            </p:cNvPr>
            <p:cNvCxnSpPr>
              <a:cxnSpLocks/>
              <a:stCxn id="24" idx="0"/>
              <a:endCxn id="23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B36FF0-501C-48C4-94C2-B60490745FCD}"/>
              </a:ext>
            </a:extLst>
          </p:cNvPr>
          <p:cNvGrpSpPr/>
          <p:nvPr/>
        </p:nvGrpSpPr>
        <p:grpSpPr>
          <a:xfrm rot="5400000">
            <a:off x="4543533" y="5929678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4521FB8-8618-4B67-9A5E-783F11A7A7E9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B004E7-9974-4C35-8D57-9BBA7859749C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Elbow Connector 39">
              <a:extLst>
                <a:ext uri="{FF2B5EF4-FFF2-40B4-BE49-F238E27FC236}">
                  <a16:creationId xmlns:a16="http://schemas.microsoft.com/office/drawing/2014/main" id="{CDB1AAA3-E16D-4F81-A8AA-734CC3D9B2A8}"/>
                </a:ext>
              </a:extLst>
            </p:cNvPr>
            <p:cNvCxnSpPr>
              <a:cxnSpLocks/>
              <a:stCxn id="32" idx="0"/>
              <a:endCxn id="31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56506B-9B8D-43CF-911B-6AC574506205}"/>
              </a:ext>
            </a:extLst>
          </p:cNvPr>
          <p:cNvGrpSpPr/>
          <p:nvPr/>
        </p:nvGrpSpPr>
        <p:grpSpPr>
          <a:xfrm rot="16200000">
            <a:off x="2898325" y="5917372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3D825C0-9388-4763-B6B5-47270D06EE15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FB7074A-3324-497A-9DDA-F332A40C6C2C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Elbow Connector 39">
              <a:extLst>
                <a:ext uri="{FF2B5EF4-FFF2-40B4-BE49-F238E27FC236}">
                  <a16:creationId xmlns:a16="http://schemas.microsoft.com/office/drawing/2014/main" id="{02CCD2C1-48F0-41FF-B279-23E946DFA017}"/>
                </a:ext>
              </a:extLst>
            </p:cNvPr>
            <p:cNvCxnSpPr>
              <a:cxnSpLocks/>
              <a:stCxn id="36" idx="0"/>
              <a:endCxn id="35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1F937F0-8B0C-4B71-B42D-73865C1FD99A}"/>
              </a:ext>
            </a:extLst>
          </p:cNvPr>
          <p:cNvGrpSpPr/>
          <p:nvPr/>
        </p:nvGrpSpPr>
        <p:grpSpPr>
          <a:xfrm rot="16200000">
            <a:off x="1159145" y="3615128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F6A8CCA-03FB-43EA-B886-61E5DED22780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24745AD-905A-4684-8792-B7AB4EC76F8D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Elbow Connector 39">
              <a:extLst>
                <a:ext uri="{FF2B5EF4-FFF2-40B4-BE49-F238E27FC236}">
                  <a16:creationId xmlns:a16="http://schemas.microsoft.com/office/drawing/2014/main" id="{43F74D27-8C32-497B-B158-7A83AE648F64}"/>
                </a:ext>
              </a:extLst>
            </p:cNvPr>
            <p:cNvCxnSpPr>
              <a:cxnSpLocks/>
              <a:stCxn id="40" idx="0"/>
              <a:endCxn id="39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0EA5BC-D553-41CE-AE99-A2E8B004D15E}"/>
              </a:ext>
            </a:extLst>
          </p:cNvPr>
          <p:cNvGrpSpPr/>
          <p:nvPr/>
        </p:nvGrpSpPr>
        <p:grpSpPr>
          <a:xfrm rot="5400000">
            <a:off x="2354462" y="360717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297A04B-7718-40B8-A070-0846CB5625A9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F86F6FC-2515-413B-91C2-F1DA6636B2CB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Elbow Connector 39">
              <a:extLst>
                <a:ext uri="{FF2B5EF4-FFF2-40B4-BE49-F238E27FC236}">
                  <a16:creationId xmlns:a16="http://schemas.microsoft.com/office/drawing/2014/main" id="{F0DD947B-6DF1-4C0C-AA59-8578AD8FDD16}"/>
                </a:ext>
              </a:extLst>
            </p:cNvPr>
            <p:cNvCxnSpPr>
              <a:cxnSpLocks/>
              <a:stCxn id="44" idx="0"/>
              <a:endCxn id="43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B759B37-D75F-470F-898F-AB920053AE94}"/>
              </a:ext>
            </a:extLst>
          </p:cNvPr>
          <p:cNvSpPr txBox="1"/>
          <p:nvPr/>
        </p:nvSpPr>
        <p:spPr>
          <a:xfrm>
            <a:off x="2983282" y="343944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3AC41D-B21F-4BD9-A3EF-4D4EDD38D12C}"/>
              </a:ext>
            </a:extLst>
          </p:cNvPr>
          <p:cNvSpPr txBox="1"/>
          <p:nvPr/>
        </p:nvSpPr>
        <p:spPr>
          <a:xfrm>
            <a:off x="5902688" y="3305260"/>
            <a:ext cx="346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DDDFFA-679F-4EDA-B4C3-E6B734E4F530}"/>
              </a:ext>
            </a:extLst>
          </p:cNvPr>
          <p:cNvSpPr txBox="1"/>
          <p:nvPr/>
        </p:nvSpPr>
        <p:spPr>
          <a:xfrm>
            <a:off x="1004931" y="372557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7BEF0C4-260F-4B45-B0A7-64CCF35485E2}"/>
              </a:ext>
            </a:extLst>
          </p:cNvPr>
          <p:cNvSpPr txBox="1"/>
          <p:nvPr/>
        </p:nvSpPr>
        <p:spPr>
          <a:xfrm>
            <a:off x="2426720" y="369850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A9F886-91C9-4E91-B9AB-F7F3823416AF}"/>
              </a:ext>
            </a:extLst>
          </p:cNvPr>
          <p:cNvSpPr txBox="1"/>
          <p:nvPr/>
        </p:nvSpPr>
        <p:spPr>
          <a:xfrm>
            <a:off x="1847515" y="348301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3F5515-9306-4E13-ACB2-F41E2930BA0D}"/>
              </a:ext>
            </a:extLst>
          </p:cNvPr>
          <p:cNvSpPr txBox="1"/>
          <p:nvPr/>
        </p:nvSpPr>
        <p:spPr>
          <a:xfrm>
            <a:off x="4590510" y="603836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5B37D2D-937F-425B-ABA9-BEDFC2F487C0}"/>
              </a:ext>
            </a:extLst>
          </p:cNvPr>
          <p:cNvSpPr txBox="1"/>
          <p:nvPr/>
        </p:nvSpPr>
        <p:spPr>
          <a:xfrm>
            <a:off x="2734570" y="602269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19018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2A26A-61E0-43A3-B909-4A3872CE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j-cs"/>
              </a:rPr>
              <a:t>الصفحة الرئيسية – العناوين</a:t>
            </a:r>
            <a:endParaRPr lang="en-US" dirty="0"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94111-B529-4E6F-A9E7-D42A168623F8}"/>
              </a:ext>
            </a:extLst>
          </p:cNvPr>
          <p:cNvSpPr txBox="1"/>
          <p:nvPr/>
        </p:nvSpPr>
        <p:spPr>
          <a:xfrm>
            <a:off x="6710766" y="2105561"/>
            <a:ext cx="506209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يمكنك مراجعة إشعارات النظام عن طريق النقر على أيقونة الإشعارات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عند النقر على إشعار، سيتم توجيهك إما إلى مركز المشروع/المهمة أو صفحة معلومات الإشعار، اعتمادًا على نوع الإشعار.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يمكنك وضع علامة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" الكل مقروء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" على الإشعارات بالنقر على أيقونة "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تحديد الكل كمقروء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"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F0B542-2F7F-4B0A-A09B-3E00E9651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8" y="1910564"/>
            <a:ext cx="6178093" cy="3068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276071-D5F9-41FA-8576-1FA076B37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39" y="2273524"/>
            <a:ext cx="2055587" cy="1546261"/>
          </a:xfrm>
          <a:prstGeom prst="rect">
            <a:avLst/>
          </a:prstGeom>
          <a:ln>
            <a:solidFill>
              <a:srgbClr val="000000"/>
            </a:solidFill>
            <a:prstDash val="dash"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C232DF5-72C6-4DE6-B8ED-A65F801E948A}"/>
              </a:ext>
            </a:extLst>
          </p:cNvPr>
          <p:cNvGrpSpPr/>
          <p:nvPr/>
        </p:nvGrpSpPr>
        <p:grpSpPr>
          <a:xfrm>
            <a:off x="1577753" y="1607677"/>
            <a:ext cx="409831" cy="968735"/>
            <a:chOff x="3627366" y="3886335"/>
            <a:chExt cx="409831" cy="968735"/>
          </a:xfrm>
          <a:solidFill>
            <a:srgbClr val="B45434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73D9A8-EA44-4590-BAB8-3AAD0E67C746}"/>
                </a:ext>
              </a:extLst>
            </p:cNvPr>
            <p:cNvSpPr/>
            <p:nvPr/>
          </p:nvSpPr>
          <p:spPr>
            <a:xfrm>
              <a:off x="3698786" y="388633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9834D2C-1F4A-423C-B726-536611C39C07}"/>
                </a:ext>
              </a:extLst>
            </p:cNvPr>
            <p:cNvSpPr/>
            <p:nvPr/>
          </p:nvSpPr>
          <p:spPr>
            <a:xfrm>
              <a:off x="3627366" y="477642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Elbow Connector 39">
              <a:extLst>
                <a:ext uri="{FF2B5EF4-FFF2-40B4-BE49-F238E27FC236}">
                  <a16:creationId xmlns:a16="http://schemas.microsoft.com/office/drawing/2014/main" id="{8AE737E0-F788-445F-906F-BA68DBE600DD}"/>
                </a:ext>
              </a:extLst>
            </p:cNvPr>
            <p:cNvCxnSpPr>
              <a:cxnSpLocks/>
              <a:stCxn id="12" idx="0"/>
              <a:endCxn id="11" idx="4"/>
            </p:cNvCxnSpPr>
            <p:nvPr/>
          </p:nvCxnSpPr>
          <p:spPr>
            <a:xfrm rot="5400000" flipH="1" flipV="1">
              <a:off x="3495724" y="4404160"/>
              <a:ext cx="537483" cy="207054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7BF22A-4663-428A-9390-86BED9F02D47}"/>
              </a:ext>
            </a:extLst>
          </p:cNvPr>
          <p:cNvGrpSpPr/>
          <p:nvPr/>
        </p:nvGrpSpPr>
        <p:grpSpPr>
          <a:xfrm>
            <a:off x="750090" y="1268976"/>
            <a:ext cx="338411" cy="739715"/>
            <a:chOff x="3525304" y="4108955"/>
            <a:chExt cx="338411" cy="739715"/>
          </a:xfrm>
          <a:solidFill>
            <a:srgbClr val="B45434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53C2470-651D-4808-A5C8-2B07CDCA5D58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8000C66-C2F3-4987-A2D4-430BC70564BA}"/>
                </a:ext>
              </a:extLst>
            </p:cNvPr>
            <p:cNvSpPr/>
            <p:nvPr/>
          </p:nvSpPr>
          <p:spPr>
            <a:xfrm>
              <a:off x="3660939" y="477002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Elbow Connector 39">
              <a:extLst>
                <a:ext uri="{FF2B5EF4-FFF2-40B4-BE49-F238E27FC236}">
                  <a16:creationId xmlns:a16="http://schemas.microsoft.com/office/drawing/2014/main" id="{019E7CFB-E95A-4E78-8F2A-FC1F1B5C14C9}"/>
                </a:ext>
              </a:extLst>
            </p:cNvPr>
            <p:cNvCxnSpPr>
              <a:cxnSpLocks/>
              <a:stCxn id="16" idx="0"/>
              <a:endCxn id="15" idx="4"/>
            </p:cNvCxnSpPr>
            <p:nvPr/>
          </p:nvCxnSpPr>
          <p:spPr>
            <a:xfrm rot="16200000" flipV="1">
              <a:off x="3540280" y="4615796"/>
              <a:ext cx="308463" cy="1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23B371-6E5E-4D3B-BE5E-C93B9CAF7D3A}"/>
              </a:ext>
            </a:extLst>
          </p:cNvPr>
          <p:cNvGrpSpPr/>
          <p:nvPr/>
        </p:nvGrpSpPr>
        <p:grpSpPr>
          <a:xfrm>
            <a:off x="2259000" y="2105561"/>
            <a:ext cx="589493" cy="576570"/>
            <a:chOff x="3274222" y="4108955"/>
            <a:chExt cx="589493" cy="576570"/>
          </a:xfrm>
          <a:solidFill>
            <a:srgbClr val="B45434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57350DF-2D12-4C46-806D-717DDBA821A1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1F3BA27-00A7-446F-A5D9-E911725973A6}"/>
                </a:ext>
              </a:extLst>
            </p:cNvPr>
            <p:cNvSpPr/>
            <p:nvPr/>
          </p:nvSpPr>
          <p:spPr>
            <a:xfrm>
              <a:off x="3274222" y="4606883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Elbow Connector 39">
              <a:extLst>
                <a:ext uri="{FF2B5EF4-FFF2-40B4-BE49-F238E27FC236}">
                  <a16:creationId xmlns:a16="http://schemas.microsoft.com/office/drawing/2014/main" id="{CE38D2C1-3C51-4151-ADBB-0346DA9E45D4}"/>
                </a:ext>
              </a:extLst>
            </p:cNvPr>
            <p:cNvCxnSpPr>
              <a:cxnSpLocks/>
              <a:stCxn id="20" idx="6"/>
              <a:endCxn id="19" idx="4"/>
            </p:cNvCxnSpPr>
            <p:nvPr/>
          </p:nvCxnSpPr>
          <p:spPr>
            <a:xfrm flipV="1">
              <a:off x="3341366" y="4461565"/>
              <a:ext cx="353144" cy="184639"/>
            </a:xfrm>
            <a:prstGeom prst="bentConnector2">
              <a:avLst/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6573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EB07-E4C6-4C48-92F6-F8480235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/>
              <a:t>مساحة عمل المشروع - المعالم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0306DB-435B-4E46-8718-E55B44A26698}"/>
              </a:ext>
            </a:extLst>
          </p:cNvPr>
          <p:cNvSpPr txBox="1"/>
          <p:nvPr/>
        </p:nvSpPr>
        <p:spPr>
          <a:xfrm>
            <a:off x="6282688" y="1662096"/>
            <a:ext cx="5498237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تحتوي قائمة المعالم على:</a:t>
            </a:r>
            <a:endParaRPr kumimoji="0" lang="ar-EG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j-cs"/>
            </a:endParaRP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الاس</a:t>
            </a:r>
            <a:r>
              <a:rPr kumimoji="0" lang="ar-EG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م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البدء المخط</a:t>
            </a:r>
            <a:r>
              <a:rPr lang="ar-EG" sz="1600" dirty="0">
                <a:solidFill>
                  <a:prstClr val="black"/>
                </a:solidFill>
                <a:latin typeface="Calibri" panose="020F0502020204030204"/>
                <a:cs typeface="+mj-cs"/>
              </a:rPr>
              <a:t>ط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الحالة</a:t>
            </a:r>
            <a:endParaRPr lang="ar-EG" sz="1600" dirty="0">
              <a:solidFill>
                <a:prstClr val="black"/>
              </a:solidFill>
              <a:latin typeface="Calibri" panose="020F0502020204030204"/>
              <a:cs typeface="+mj-cs"/>
            </a:endParaRP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الانجاز</a:t>
            </a:r>
            <a:endParaRPr lang="ar-EG" sz="1600" dirty="0">
              <a:solidFill>
                <a:prstClr val="black"/>
              </a:solidFill>
              <a:latin typeface="Calibri" panose="020F0502020204030204"/>
              <a:cs typeface="+mj-cs"/>
            </a:endParaRP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الوزن</a:t>
            </a:r>
            <a:endParaRPr lang="ar-EG" sz="1600" dirty="0">
              <a:solidFill>
                <a:prstClr val="black"/>
              </a:solidFill>
              <a:latin typeface="Calibri" panose="020F0502020204030204"/>
              <a:cs typeface="+mj-cs"/>
            </a:endParaRP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اجراءات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يمكنك إضافة المعالم من خلال النقر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إضافة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سيعرض النظام صفحة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"إضافة المعالم".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بعد ملء الحقول، انقر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حفظ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" للحفظ.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لإلغاء الإضافة، اضغط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1B59E-48C3-4E7C-ADD7-1818A83ADAFC}"/>
              </a:ext>
            </a:extLst>
          </p:cNvPr>
          <p:cNvSpPr txBox="1"/>
          <p:nvPr/>
        </p:nvSpPr>
        <p:spPr>
          <a:xfrm>
            <a:off x="4909609" y="1326254"/>
            <a:ext cx="68713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EG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ن خلال النقر على علامة التبويب "المعالم "، سيعرض النظام المعلومات التالية: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C021C-4499-4578-9A27-062465CE6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13" y="2016864"/>
            <a:ext cx="6409133" cy="3154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25E7C7-C019-4DB6-83A6-64399B12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98" y="4339276"/>
            <a:ext cx="4996307" cy="1404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66C67BE-1D59-44DC-AE83-FA12BEDF1F19}"/>
              </a:ext>
            </a:extLst>
          </p:cNvPr>
          <p:cNvGrpSpPr/>
          <p:nvPr/>
        </p:nvGrpSpPr>
        <p:grpSpPr>
          <a:xfrm>
            <a:off x="430855" y="2384750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D3F6590-35D2-4455-B1D8-F01429114341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F1B9B97-1BA4-45A1-A206-CEC47FA356EA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Elbow Connector 39">
              <a:extLst>
                <a:ext uri="{FF2B5EF4-FFF2-40B4-BE49-F238E27FC236}">
                  <a16:creationId xmlns:a16="http://schemas.microsoft.com/office/drawing/2014/main" id="{26ED7A0F-F80E-4D54-B43B-5ABA70463068}"/>
                </a:ext>
              </a:extLst>
            </p:cNvPr>
            <p:cNvCxnSpPr>
              <a:cxnSpLocks/>
              <a:stCxn id="19" idx="0"/>
              <a:endCxn id="18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6D069BD-3CE8-4285-AED6-BEFDE4CCB331}"/>
              </a:ext>
            </a:extLst>
          </p:cNvPr>
          <p:cNvGrpSpPr/>
          <p:nvPr/>
        </p:nvGrpSpPr>
        <p:grpSpPr>
          <a:xfrm>
            <a:off x="4909609" y="4030849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8F44B92-10EA-4673-87AF-E1EFB1168030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A4E4514-0EA6-4331-93E8-112ABD78FED7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6D2E3E70-0FAD-475B-9499-81CE4FCDBB1B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58DAD0-6B62-4998-8A2F-15AA65D4A9F0}"/>
              </a:ext>
            </a:extLst>
          </p:cNvPr>
          <p:cNvGrpSpPr/>
          <p:nvPr/>
        </p:nvGrpSpPr>
        <p:grpSpPr>
          <a:xfrm>
            <a:off x="167622" y="4012766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449B1B1-29C3-46E6-8134-08922B192358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BFF3DD-D19C-4167-BA40-94C643E3E1BE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048DD634-0ED8-4488-BDAF-8D0D4BF8F6DD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4E54BB7-9C08-490A-A793-8A2484E41438}"/>
              </a:ext>
            </a:extLst>
          </p:cNvPr>
          <p:cNvGrpSpPr/>
          <p:nvPr/>
        </p:nvGrpSpPr>
        <p:grpSpPr>
          <a:xfrm>
            <a:off x="565953" y="4052087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F98E896-6BDE-4379-95EC-5AE5833C2F4D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5E84A64-BB15-4893-A618-3301D39104F3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4530482E-6BE4-476A-9717-99248550304C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88807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0DB5-58BC-4D91-B7D9-ED145425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/>
              <a:t>مساحة عمل المشروع - المعالم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1ADA7-ACDA-4A74-98DA-891FD9E51A5A}"/>
              </a:ext>
            </a:extLst>
          </p:cNvPr>
          <p:cNvSpPr txBox="1"/>
          <p:nvPr/>
        </p:nvSpPr>
        <p:spPr>
          <a:xfrm>
            <a:off x="6786659" y="1431562"/>
            <a:ext cx="5028982" cy="4765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تغيير التقدم الخاص بالمعالم من خلال النقر على زر الإجراء ثم النقر على خيار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"تغيير التقدم".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سيسمح لك النظام بتغيير التقدم عن طريق سحب المؤشر وتركه عند التقدم المطلوب، وسيتم حفظ التقدم تلقائيًا.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تعديل المعلومات الخاصة بالمعالم من خلال النقر على الإجراء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تعديل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تعديل المعالم".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بمجرد الانتهاء من تحديث الحقول وتعديلها،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للحفظ.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التعديل،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7BAEF9-2646-48DA-8EC4-FC6A0B6BE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12" y="1586579"/>
            <a:ext cx="6285515" cy="2716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CA06FD-DB10-4D52-B92E-8DCA380AE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67" y="4058440"/>
            <a:ext cx="5870865" cy="916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17F4E9-3B19-44B4-BBFF-1BB99F105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049" y="4483855"/>
            <a:ext cx="3997346" cy="1554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DE03E11-AC91-473F-9B57-35835991C29E}"/>
              </a:ext>
            </a:extLst>
          </p:cNvPr>
          <p:cNvGrpSpPr/>
          <p:nvPr/>
        </p:nvGrpSpPr>
        <p:grpSpPr>
          <a:xfrm>
            <a:off x="1398411" y="4300038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412940-C34E-4274-8B52-D7F4C6EB837B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20097D-68E3-4657-9EAA-065AA51DA688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Elbow Connector 39">
              <a:extLst>
                <a:ext uri="{FF2B5EF4-FFF2-40B4-BE49-F238E27FC236}">
                  <a16:creationId xmlns:a16="http://schemas.microsoft.com/office/drawing/2014/main" id="{EEB5F0B8-FB6A-448C-8FAB-E0574CD5B301}"/>
                </a:ext>
              </a:extLst>
            </p:cNvPr>
            <p:cNvCxnSpPr>
              <a:cxnSpLocks/>
              <a:stCxn id="15" idx="0"/>
              <a:endCxn id="14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63536B-56C3-417E-8FA2-C507FAFA74CA}"/>
              </a:ext>
            </a:extLst>
          </p:cNvPr>
          <p:cNvGrpSpPr/>
          <p:nvPr/>
        </p:nvGrpSpPr>
        <p:grpSpPr>
          <a:xfrm rot="5400000">
            <a:off x="1454104" y="3119343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88C5832-F9B3-4247-9491-220A93905053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E8AAC60-E992-4155-AD60-D20416439EFD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Elbow Connector 39">
              <a:extLst>
                <a:ext uri="{FF2B5EF4-FFF2-40B4-BE49-F238E27FC236}">
                  <a16:creationId xmlns:a16="http://schemas.microsoft.com/office/drawing/2014/main" id="{5175393D-215F-4219-B115-BCD21EB98E07}"/>
                </a:ext>
              </a:extLst>
            </p:cNvPr>
            <p:cNvCxnSpPr>
              <a:cxnSpLocks/>
              <a:stCxn id="19" idx="0"/>
              <a:endCxn id="18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24A2B9-7B96-4C0D-9A66-36989B3D2719}"/>
              </a:ext>
            </a:extLst>
          </p:cNvPr>
          <p:cNvGrpSpPr/>
          <p:nvPr/>
        </p:nvGrpSpPr>
        <p:grpSpPr>
          <a:xfrm rot="16200000">
            <a:off x="501556" y="3153924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229D9B5-890A-4464-97CE-8C1A02D0EE13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D61E5DA-50CC-4681-8A16-18FDACAB247B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27CA5B31-53B9-4CC5-8CA1-89773F70602E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0BF43F-132C-4C12-A978-A0B3B122157A}"/>
              </a:ext>
            </a:extLst>
          </p:cNvPr>
          <p:cNvGrpSpPr/>
          <p:nvPr/>
        </p:nvGrpSpPr>
        <p:grpSpPr>
          <a:xfrm>
            <a:off x="6212011" y="4111593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29CB925-41CE-434B-8AAE-EB5EAA74B42B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24DE85F-27DA-46A0-AE89-64269412522C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F0020322-CAA9-4C5D-93DA-261CD4727B96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7230C56-1FA2-419F-8473-C21CF4739DB2}"/>
              </a:ext>
            </a:extLst>
          </p:cNvPr>
          <p:cNvGrpSpPr/>
          <p:nvPr/>
        </p:nvGrpSpPr>
        <p:grpSpPr>
          <a:xfrm>
            <a:off x="3095337" y="4057118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489570F-AD40-48C6-A643-B169B419A97A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27D0358-FBB0-46CA-B29C-617CE9597D57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38AC9D72-4AF5-4E00-B22F-8222D5838B55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82A5B6-88B8-4DC1-A7F2-1E4F5680B779}"/>
              </a:ext>
            </a:extLst>
          </p:cNvPr>
          <p:cNvGrpSpPr/>
          <p:nvPr/>
        </p:nvGrpSpPr>
        <p:grpSpPr>
          <a:xfrm>
            <a:off x="2613049" y="4044816"/>
            <a:ext cx="277216" cy="455532"/>
            <a:chOff x="3525762" y="4375358"/>
            <a:chExt cx="277216" cy="455532"/>
          </a:xfrm>
          <a:solidFill>
            <a:srgbClr val="B4543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A9FE55D-959A-489B-83C4-076D2CFBE706}"/>
                </a:ext>
              </a:extLst>
            </p:cNvPr>
            <p:cNvSpPr/>
            <p:nvPr/>
          </p:nvSpPr>
          <p:spPr>
            <a:xfrm>
              <a:off x="3525762" y="4375358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6D67AF4-AB75-4766-BF62-E735EC33491F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Elbow Connector 39">
              <a:extLst>
                <a:ext uri="{FF2B5EF4-FFF2-40B4-BE49-F238E27FC236}">
                  <a16:creationId xmlns:a16="http://schemas.microsoft.com/office/drawing/2014/main" id="{8C5E8CB6-52D2-48F5-9D92-490EDD3085F1}"/>
                </a:ext>
              </a:extLst>
            </p:cNvPr>
            <p:cNvCxnSpPr>
              <a:cxnSpLocks/>
              <a:stCxn id="35" idx="0"/>
              <a:endCxn id="34" idx="4"/>
            </p:cNvCxnSpPr>
            <p:nvPr/>
          </p:nvCxnSpPr>
          <p:spPr>
            <a:xfrm rot="16200000" flipV="1">
              <a:off x="3628256" y="4682562"/>
              <a:ext cx="105801" cy="3357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9500223-8240-44E0-A4B9-25D2806C878C}"/>
              </a:ext>
            </a:extLst>
          </p:cNvPr>
          <p:cNvSpPr txBox="1"/>
          <p:nvPr/>
        </p:nvSpPr>
        <p:spPr>
          <a:xfrm>
            <a:off x="174986" y="300539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BFCD96-0040-4489-A072-B771AB9B04B2}"/>
              </a:ext>
            </a:extLst>
          </p:cNvPr>
          <p:cNvSpPr txBox="1"/>
          <p:nvPr/>
        </p:nvSpPr>
        <p:spPr>
          <a:xfrm>
            <a:off x="394755" y="326842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871C02-22EC-4E04-A72E-081A858F6398}"/>
              </a:ext>
            </a:extLst>
          </p:cNvPr>
          <p:cNvSpPr txBox="1"/>
          <p:nvPr/>
        </p:nvSpPr>
        <p:spPr>
          <a:xfrm>
            <a:off x="1561784" y="323170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C442BD-F16E-4ACC-83B3-4227BC478DF1}"/>
              </a:ext>
            </a:extLst>
          </p:cNvPr>
          <p:cNvSpPr txBox="1"/>
          <p:nvPr/>
        </p:nvSpPr>
        <p:spPr>
          <a:xfrm>
            <a:off x="6225379" y="410879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C31929-DC8F-4050-B4A9-CF7D0579FEA5}"/>
              </a:ext>
            </a:extLst>
          </p:cNvPr>
          <p:cNvSpPr txBox="1"/>
          <p:nvPr/>
        </p:nvSpPr>
        <p:spPr>
          <a:xfrm>
            <a:off x="2575393" y="404664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602D3F5-D5BE-4D06-9F46-266B3B7F9048}"/>
              </a:ext>
            </a:extLst>
          </p:cNvPr>
          <p:cNvSpPr txBox="1"/>
          <p:nvPr/>
        </p:nvSpPr>
        <p:spPr>
          <a:xfrm>
            <a:off x="3050500" y="4055767"/>
            <a:ext cx="373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9915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DBB3-982D-41B2-9B32-1FCF80C86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/>
              <a:t>مساحة عمل المشروع - المعالم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256A4-FBEC-4FC8-B449-F3533E23C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60" y="1664150"/>
            <a:ext cx="5679115" cy="2454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EDFE96-92D8-4F8C-8791-DD99EC5FD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182" y="3184866"/>
            <a:ext cx="4482070" cy="2244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34EEDD-935B-4122-A16E-A8385237B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281" y="4451212"/>
            <a:ext cx="2725725" cy="1485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3B3A68-B8DE-4D2E-862A-BE9278D85FA5}"/>
              </a:ext>
            </a:extLst>
          </p:cNvPr>
          <p:cNvSpPr txBox="1"/>
          <p:nvPr/>
        </p:nvSpPr>
        <p:spPr>
          <a:xfrm>
            <a:off x="6448926" y="1301464"/>
            <a:ext cx="5326189" cy="502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حذف المعالم من خلال النقر على زر الإجراء،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حذف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سيتم عرض رسالة تأكيد للحذف، اختر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نعم، احذف"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للحذف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انقر على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للإلغاء.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عرض جميع المعلومات الخاصة بالمعالم من خلال النقر على الإجراء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معاينة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سيعرض النظام صفحة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تفاصيل المعالم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تعديل المعلم من خلال النقر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تعديل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للعودة إلى صفحة المعالم الرئيسية، انقر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العودة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ملاحظة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: سيتم عكس المعالم المضافة في علامة التبويب هذه في علامة تبويب الخطة.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425D0D-3E0A-6E69-EBCE-B46E891C4C7D}"/>
              </a:ext>
            </a:extLst>
          </p:cNvPr>
          <p:cNvGrpSpPr/>
          <p:nvPr/>
        </p:nvGrpSpPr>
        <p:grpSpPr>
          <a:xfrm rot="5400000">
            <a:off x="4444997" y="5506063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562EFB-95DB-D5B5-7150-E744DED864F0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A591DBD-24F1-7786-AFEE-6FDD7785D02F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Elbow Connector 39">
              <a:extLst>
                <a:ext uri="{FF2B5EF4-FFF2-40B4-BE49-F238E27FC236}">
                  <a16:creationId xmlns:a16="http://schemas.microsoft.com/office/drawing/2014/main" id="{4064D4C5-02CA-6C69-4333-B42C05F4DEDA}"/>
                </a:ext>
              </a:extLst>
            </p:cNvPr>
            <p:cNvCxnSpPr>
              <a:cxnSpLocks/>
              <a:stCxn id="8" idx="0"/>
              <a:endCxn id="6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259D5F-FFA4-96C9-27AA-BC798999031E}"/>
              </a:ext>
            </a:extLst>
          </p:cNvPr>
          <p:cNvGrpSpPr/>
          <p:nvPr/>
        </p:nvGrpSpPr>
        <p:grpSpPr>
          <a:xfrm rot="16200000">
            <a:off x="2799789" y="5493757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0D3B1F-10C6-E805-BCC5-29C2B9234933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F3D552-048E-E915-DBDC-75A9E9D537CF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Elbow Connector 39">
              <a:extLst>
                <a:ext uri="{FF2B5EF4-FFF2-40B4-BE49-F238E27FC236}">
                  <a16:creationId xmlns:a16="http://schemas.microsoft.com/office/drawing/2014/main" id="{8C1580BC-48BC-C6D1-560B-AA55457E17DE}"/>
                </a:ext>
              </a:extLst>
            </p:cNvPr>
            <p:cNvCxnSpPr>
              <a:cxnSpLocks/>
              <a:stCxn id="13" idx="0"/>
              <a:endCxn id="12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602BBEC-4A2A-5385-CE29-44CDEFB74220}"/>
              </a:ext>
            </a:extLst>
          </p:cNvPr>
          <p:cNvSpPr txBox="1"/>
          <p:nvPr/>
        </p:nvSpPr>
        <p:spPr>
          <a:xfrm>
            <a:off x="4474962" y="5617310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>
                <a:solidFill>
                  <a:schemeClr val="bg1"/>
                </a:solidFill>
              </a:rPr>
              <a:t>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AB8A1A-1A5A-0745-34F1-56E788E69545}"/>
              </a:ext>
            </a:extLst>
          </p:cNvPr>
          <p:cNvSpPr txBox="1"/>
          <p:nvPr/>
        </p:nvSpPr>
        <p:spPr>
          <a:xfrm>
            <a:off x="2646032" y="5603149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>
                <a:solidFill>
                  <a:schemeClr val="bg1"/>
                </a:solidFill>
              </a:rPr>
              <a:t>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D8C24B-1E2D-A8D4-8B72-205097D77E38}"/>
              </a:ext>
            </a:extLst>
          </p:cNvPr>
          <p:cNvGrpSpPr/>
          <p:nvPr/>
        </p:nvGrpSpPr>
        <p:grpSpPr>
          <a:xfrm rot="5400000">
            <a:off x="897769" y="1884270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739CEBF-0718-AF68-4DBF-1FEA5204E049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97977D4-5ABF-393C-7903-30BC4E28D2AA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67F11B1A-FBA5-94D5-7583-3FA29E251312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76C2516-D0BC-C397-2CB8-89326F350909}"/>
              </a:ext>
            </a:extLst>
          </p:cNvPr>
          <p:cNvSpPr txBox="1"/>
          <p:nvPr/>
        </p:nvSpPr>
        <p:spPr>
          <a:xfrm>
            <a:off x="929983" y="2004425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>
                <a:solidFill>
                  <a:schemeClr val="bg1"/>
                </a:solidFill>
              </a:rPr>
              <a:t>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9BD81A-2B63-2F6B-6815-DA3633B3F0DA}"/>
              </a:ext>
            </a:extLst>
          </p:cNvPr>
          <p:cNvGrpSpPr/>
          <p:nvPr/>
        </p:nvGrpSpPr>
        <p:grpSpPr>
          <a:xfrm rot="5400000">
            <a:off x="520948" y="3477399"/>
            <a:ext cx="277216" cy="511714"/>
            <a:chOff x="3558325" y="4112410"/>
            <a:chExt cx="277216" cy="511714"/>
          </a:xfrm>
          <a:solidFill>
            <a:srgbClr val="B4543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C79066-4AE4-81B6-0146-68DABC8CB39B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19E4001-D5DB-CEB8-893B-A7DCEA725B2D}"/>
                </a:ext>
              </a:extLst>
            </p:cNvPr>
            <p:cNvSpPr/>
            <p:nvPr/>
          </p:nvSpPr>
          <p:spPr>
            <a:xfrm>
              <a:off x="3582514" y="4112410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Elbow Connector 39">
              <a:extLst>
                <a:ext uri="{FF2B5EF4-FFF2-40B4-BE49-F238E27FC236}">
                  <a16:creationId xmlns:a16="http://schemas.microsoft.com/office/drawing/2014/main" id="{D508D900-5E22-0645-33D6-FBF2E3BBCD6F}"/>
                </a:ext>
              </a:extLst>
            </p:cNvPr>
            <p:cNvCxnSpPr>
              <a:cxnSpLocks/>
              <a:stCxn id="17" idx="0"/>
              <a:endCxn id="16" idx="4"/>
            </p:cNvCxnSpPr>
            <p:nvPr/>
          </p:nvCxnSpPr>
          <p:spPr>
            <a:xfrm rot="16200000" flipH="1">
              <a:off x="3400654" y="4327843"/>
              <a:ext cx="511713" cy="80848"/>
            </a:xfrm>
            <a:prstGeom prst="bentConnector5">
              <a:avLst>
                <a:gd name="adj1" fmla="val 29479"/>
                <a:gd name="adj2" fmla="val 550406"/>
                <a:gd name="adj3" fmla="val 144673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D351D68-88C5-E374-36F6-A57027D71873}"/>
              </a:ext>
            </a:extLst>
          </p:cNvPr>
          <p:cNvSpPr txBox="1"/>
          <p:nvPr/>
        </p:nvSpPr>
        <p:spPr>
          <a:xfrm>
            <a:off x="329466" y="3614483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>
                <a:solidFill>
                  <a:schemeClr val="bg1"/>
                </a:solidFill>
              </a:rPr>
              <a:t>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D20BA6D-6643-8AF0-B43C-178099CE6D22}"/>
              </a:ext>
            </a:extLst>
          </p:cNvPr>
          <p:cNvGrpSpPr/>
          <p:nvPr/>
        </p:nvGrpSpPr>
        <p:grpSpPr>
          <a:xfrm rot="5400000">
            <a:off x="1274451" y="3552089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12B2592-0A66-4078-DD6E-4E123498580B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EB75224-7B25-CE51-F821-65C288C939AA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Elbow Connector 39">
              <a:extLst>
                <a:ext uri="{FF2B5EF4-FFF2-40B4-BE49-F238E27FC236}">
                  <a16:creationId xmlns:a16="http://schemas.microsoft.com/office/drawing/2014/main" id="{28745EB5-4E97-4913-215F-8B91B477D6B2}"/>
                </a:ext>
              </a:extLst>
            </p:cNvPr>
            <p:cNvCxnSpPr>
              <a:cxnSpLocks/>
              <a:stCxn id="45" idx="0"/>
              <a:endCxn id="44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E4BE60A-0A6A-5C60-18C6-BCA7A9AA13BD}"/>
              </a:ext>
            </a:extLst>
          </p:cNvPr>
          <p:cNvSpPr txBox="1"/>
          <p:nvPr/>
        </p:nvSpPr>
        <p:spPr>
          <a:xfrm>
            <a:off x="1306665" y="3672244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>
                <a:solidFill>
                  <a:schemeClr val="bg1"/>
                </a:solidFill>
              </a:rPr>
              <a:t>15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92F07A5-EEE3-3F64-FF98-1AA7A31B8131}"/>
              </a:ext>
            </a:extLst>
          </p:cNvPr>
          <p:cNvGrpSpPr/>
          <p:nvPr/>
        </p:nvGrpSpPr>
        <p:grpSpPr>
          <a:xfrm rot="5400000">
            <a:off x="2757219" y="3115768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4D4F772-9E1C-1C0D-2D2D-EADE294BB816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3F70230-D907-B1C9-73A6-27B26774FB0F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Elbow Connector 39">
              <a:extLst>
                <a:ext uri="{FF2B5EF4-FFF2-40B4-BE49-F238E27FC236}">
                  <a16:creationId xmlns:a16="http://schemas.microsoft.com/office/drawing/2014/main" id="{F6DF0239-7668-EF45-12C4-D5CAFDE9233F}"/>
                </a:ext>
              </a:extLst>
            </p:cNvPr>
            <p:cNvCxnSpPr>
              <a:cxnSpLocks/>
              <a:stCxn id="56" idx="0"/>
              <a:endCxn id="55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52F1F97-76FF-1044-633E-E8C0C4957051}"/>
              </a:ext>
            </a:extLst>
          </p:cNvPr>
          <p:cNvSpPr txBox="1"/>
          <p:nvPr/>
        </p:nvSpPr>
        <p:spPr>
          <a:xfrm>
            <a:off x="2789433" y="3235923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>
                <a:solidFill>
                  <a:schemeClr val="bg1"/>
                </a:solidFill>
              </a:rPr>
              <a:t>18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851D4E3-ECC9-A687-C2E3-7509144EDD52}"/>
              </a:ext>
            </a:extLst>
          </p:cNvPr>
          <p:cNvGrpSpPr/>
          <p:nvPr/>
        </p:nvGrpSpPr>
        <p:grpSpPr>
          <a:xfrm rot="5400000">
            <a:off x="1286619" y="2966935"/>
            <a:ext cx="277216" cy="511714"/>
            <a:chOff x="3558325" y="4112410"/>
            <a:chExt cx="277216" cy="511714"/>
          </a:xfrm>
          <a:solidFill>
            <a:srgbClr val="B45434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67D17CA-CDE0-1AD2-A605-A75CAF5B7418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EC66B9A-5C6D-CD3C-F2D4-A2828C2313D4}"/>
                </a:ext>
              </a:extLst>
            </p:cNvPr>
            <p:cNvSpPr/>
            <p:nvPr/>
          </p:nvSpPr>
          <p:spPr>
            <a:xfrm>
              <a:off x="3582514" y="4112410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Elbow Connector 39">
              <a:extLst>
                <a:ext uri="{FF2B5EF4-FFF2-40B4-BE49-F238E27FC236}">
                  <a16:creationId xmlns:a16="http://schemas.microsoft.com/office/drawing/2014/main" id="{85E10572-2AE5-E291-639A-E2726B183EEE}"/>
                </a:ext>
              </a:extLst>
            </p:cNvPr>
            <p:cNvCxnSpPr>
              <a:cxnSpLocks/>
              <a:stCxn id="62" idx="0"/>
              <a:endCxn id="61" idx="4"/>
            </p:cNvCxnSpPr>
            <p:nvPr/>
          </p:nvCxnSpPr>
          <p:spPr>
            <a:xfrm rot="16200000" flipH="1">
              <a:off x="3400654" y="4327843"/>
              <a:ext cx="511713" cy="80848"/>
            </a:xfrm>
            <a:prstGeom prst="bentConnector5">
              <a:avLst>
                <a:gd name="adj1" fmla="val 29479"/>
                <a:gd name="adj2" fmla="val 550406"/>
                <a:gd name="adj3" fmla="val 144673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A9E78E65-2F52-224A-29E8-D2BB8EE8D089}"/>
              </a:ext>
            </a:extLst>
          </p:cNvPr>
          <p:cNvSpPr txBox="1"/>
          <p:nvPr/>
        </p:nvSpPr>
        <p:spPr>
          <a:xfrm>
            <a:off x="1095137" y="3104019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>
                <a:solidFill>
                  <a:schemeClr val="bg1"/>
                </a:solidFill>
              </a:rPr>
              <a:t>17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F158816-F908-828B-1192-1AFFA8AC7113}"/>
              </a:ext>
            </a:extLst>
          </p:cNvPr>
          <p:cNvGrpSpPr/>
          <p:nvPr/>
        </p:nvGrpSpPr>
        <p:grpSpPr>
          <a:xfrm rot="5400000">
            <a:off x="5595513" y="2903018"/>
            <a:ext cx="277216" cy="477855"/>
            <a:chOff x="3558325" y="4353035"/>
            <a:chExt cx="277216" cy="477855"/>
          </a:xfrm>
          <a:solidFill>
            <a:srgbClr val="B45434"/>
          </a:solidFill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5536AEE-3599-7B1B-FEDC-0774289B3226}"/>
                </a:ext>
              </a:extLst>
            </p:cNvPr>
            <p:cNvSpPr/>
            <p:nvPr/>
          </p:nvSpPr>
          <p:spPr>
            <a:xfrm>
              <a:off x="3558325" y="4353035"/>
              <a:ext cx="277216" cy="27108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DF4FA60-82A3-B42E-B90C-6558CE5BF06A}"/>
                </a:ext>
              </a:extLst>
            </p:cNvPr>
            <p:cNvSpPr/>
            <p:nvPr/>
          </p:nvSpPr>
          <p:spPr>
            <a:xfrm>
              <a:off x="3664370" y="475224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9" name="Elbow Connector 39">
              <a:extLst>
                <a:ext uri="{FF2B5EF4-FFF2-40B4-BE49-F238E27FC236}">
                  <a16:creationId xmlns:a16="http://schemas.microsoft.com/office/drawing/2014/main" id="{2D83CCAC-2FB9-2AC9-A958-27CE414FBB21}"/>
                </a:ext>
              </a:extLst>
            </p:cNvPr>
            <p:cNvCxnSpPr>
              <a:cxnSpLocks/>
              <a:stCxn id="68" idx="0"/>
              <a:endCxn id="67" idx="4"/>
            </p:cNvCxnSpPr>
            <p:nvPr/>
          </p:nvCxnSpPr>
          <p:spPr>
            <a:xfrm rot="16200000" flipV="1">
              <a:off x="3633376" y="4687681"/>
              <a:ext cx="128124" cy="100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7CD86D47-0D87-DA74-B537-5C658339E17B}"/>
              </a:ext>
            </a:extLst>
          </p:cNvPr>
          <p:cNvSpPr txBox="1"/>
          <p:nvPr/>
        </p:nvSpPr>
        <p:spPr>
          <a:xfrm>
            <a:off x="5625474" y="3009494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>
                <a:solidFill>
                  <a:schemeClr val="bg1"/>
                </a:solidFill>
              </a:rPr>
              <a:t>16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175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A6F3-B785-4EED-907B-78A69C9E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/>
              <a:t>مساحة عمل المشروع - </a:t>
            </a:r>
            <a:r>
              <a:rPr lang="ar-SA" dirty="0"/>
              <a:t>عمليات مكتب ادارة المشاريع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D4ECB-A406-446D-BC87-A1EDD91C43C9}"/>
              </a:ext>
            </a:extLst>
          </p:cNvPr>
          <p:cNvSpPr txBox="1"/>
          <p:nvPr/>
        </p:nvSpPr>
        <p:spPr>
          <a:xfrm>
            <a:off x="6729020" y="1713806"/>
            <a:ext cx="5043841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600" dirty="0">
                <a:latin typeface="Times New Roman" panose="02020603050405020304" pitchFamily="18" charset="0"/>
                <a:cs typeface="+mj-cs"/>
              </a:rPr>
              <a:t>تحتوي قائمة عمليات مكتب إدارة المشاريع على: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>
                <a:latin typeface="Times New Roman" panose="02020603050405020304" pitchFamily="18" charset="0"/>
                <a:cs typeface="+mj-cs"/>
              </a:rPr>
              <a:t> عنوان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>
                <a:latin typeface="Times New Roman" panose="02020603050405020304" pitchFamily="18" charset="0"/>
                <a:cs typeface="+mj-cs"/>
              </a:rPr>
              <a:t>تاريخ الانشاء 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>
                <a:latin typeface="Times New Roman" panose="02020603050405020304" pitchFamily="18" charset="0"/>
                <a:cs typeface="+mj-cs"/>
              </a:rPr>
              <a:t>انشئ من قبل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>
                <a:latin typeface="Times New Roman" panose="02020603050405020304" pitchFamily="18" charset="0"/>
                <a:cs typeface="+mj-cs"/>
              </a:rPr>
              <a:t>نوع العملية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>
                <a:latin typeface="Times New Roman" panose="02020603050405020304" pitchFamily="18" charset="0"/>
                <a:cs typeface="+mj-cs"/>
              </a:rPr>
              <a:t>إجراءات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SA" sz="1600" dirty="0">
                <a:latin typeface="Times New Roman" panose="02020603050405020304" pitchFamily="18" charset="0"/>
                <a:cs typeface="+mj-cs"/>
              </a:rPr>
              <a:t>يمكنك إضافة عمليات مكتب إدارة المشاريع</a:t>
            </a:r>
            <a:r>
              <a:rPr lang="en-US" sz="1600" dirty="0">
                <a:latin typeface="Times New Roman" panose="02020603050405020304" pitchFamily="18" charset="0"/>
                <a:cs typeface="+mj-cs"/>
              </a:rPr>
              <a:t>PMO </a:t>
            </a:r>
            <a:r>
              <a:rPr lang="ar-SA" sz="1600" dirty="0">
                <a:latin typeface="Times New Roman" panose="02020603050405020304" pitchFamily="18" charset="0"/>
                <a:cs typeface="+mj-cs"/>
              </a:rPr>
              <a:t>من خلال النقر على زر "</a:t>
            </a:r>
            <a:r>
              <a:rPr lang="ar-SA" sz="1600" b="1" dirty="0">
                <a:latin typeface="Times New Roman" panose="02020603050405020304" pitchFamily="18" charset="0"/>
                <a:cs typeface="+mj-cs"/>
              </a:rPr>
              <a:t>إضافة</a:t>
            </a:r>
            <a:r>
              <a:rPr lang="ar-SA" sz="1600" dirty="0"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SA" sz="1600" dirty="0">
                <a:latin typeface="Times New Roman" panose="02020603050405020304" pitchFamily="18" charset="0"/>
                <a:cs typeface="+mj-cs"/>
              </a:rPr>
              <a:t>سيعرض النظام صفحة "</a:t>
            </a:r>
            <a:r>
              <a:rPr lang="ar-SA" sz="1600" b="1" dirty="0">
                <a:latin typeface="Times New Roman" panose="02020603050405020304" pitchFamily="18" charset="0"/>
                <a:cs typeface="+mj-cs"/>
              </a:rPr>
              <a:t>عملية الإضافة".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SA" sz="1600" dirty="0">
                <a:latin typeface="Times New Roman" panose="02020603050405020304" pitchFamily="18" charset="0"/>
                <a:cs typeface="+mj-cs"/>
              </a:rPr>
              <a:t>بعد ملء الحقول، انقر على زر "</a:t>
            </a:r>
            <a:r>
              <a:rPr lang="ar-SA" sz="1600" b="1" dirty="0">
                <a:latin typeface="Times New Roman" panose="02020603050405020304" pitchFamily="18" charset="0"/>
                <a:cs typeface="+mj-cs"/>
              </a:rPr>
              <a:t>حفظ</a:t>
            </a:r>
            <a:r>
              <a:rPr lang="ar-SA" sz="1600" dirty="0">
                <a:latin typeface="Times New Roman" panose="02020603050405020304" pitchFamily="18" charset="0"/>
                <a:cs typeface="+mj-cs"/>
              </a:rPr>
              <a:t>" للحفظ.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SA" sz="1600" dirty="0">
                <a:latin typeface="Times New Roman" panose="02020603050405020304" pitchFamily="18" charset="0"/>
                <a:cs typeface="+mj-cs"/>
              </a:rPr>
              <a:t>لإلغاء الإضافة، اضغط على زر "</a:t>
            </a:r>
            <a:r>
              <a:rPr lang="ar-SA" sz="1600" b="1" dirty="0">
                <a:latin typeface="Times New Roman" panose="02020603050405020304" pitchFamily="18" charset="0"/>
                <a:cs typeface="+mj-cs"/>
              </a:rPr>
              <a:t>إلغاء</a:t>
            </a:r>
            <a:r>
              <a:rPr lang="ar-SA" sz="1600" dirty="0">
                <a:latin typeface="Times New Roman" panose="02020603050405020304" pitchFamily="18" charset="0"/>
                <a:cs typeface="+mj-cs"/>
              </a:rPr>
              <a:t>".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D565D-427E-4210-A2F8-93F3B28BCB27}"/>
              </a:ext>
            </a:extLst>
          </p:cNvPr>
          <p:cNvSpPr txBox="1"/>
          <p:nvPr/>
        </p:nvSpPr>
        <p:spPr>
          <a:xfrm>
            <a:off x="3371626" y="1292860"/>
            <a:ext cx="8401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1600" dirty="0">
                <a:latin typeface="Times New Roman" panose="02020603050405020304" pitchFamily="18" charset="0"/>
                <a:cs typeface="+mj-cs"/>
              </a:rPr>
              <a:t>م</a:t>
            </a:r>
            <a:r>
              <a:rPr lang="ar-SA" sz="1600" dirty="0">
                <a:latin typeface="Times New Roman" panose="02020603050405020304" pitchFamily="18" charset="0"/>
                <a:cs typeface="+mj-cs"/>
              </a:rPr>
              <a:t>ن خلال النقر على علامة التبويب عمليات مكتب إدارة المشاريع، سيعرض النظام المعلومات التالية: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2C8F71-5D4C-4B16-A9AE-86297D48A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83" y="2040339"/>
            <a:ext cx="6228124" cy="3058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4E93A5-B79D-4C88-8E7C-208907FBA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00" y="4006778"/>
            <a:ext cx="4622469" cy="2151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701346D-C857-4D8E-9ABD-88B647A559C5}"/>
              </a:ext>
            </a:extLst>
          </p:cNvPr>
          <p:cNvGrpSpPr/>
          <p:nvPr/>
        </p:nvGrpSpPr>
        <p:grpSpPr>
          <a:xfrm>
            <a:off x="439978" y="1984591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F0C7738-B802-4842-9466-307586DCBABF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9E35EB-8D4A-42EA-85C3-2DC8B97F0C31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Elbow Connector 39">
              <a:extLst>
                <a:ext uri="{FF2B5EF4-FFF2-40B4-BE49-F238E27FC236}">
                  <a16:creationId xmlns:a16="http://schemas.microsoft.com/office/drawing/2014/main" id="{E95F0E08-F86E-4A31-9544-BA274A0D6D64}"/>
                </a:ext>
              </a:extLst>
            </p:cNvPr>
            <p:cNvCxnSpPr>
              <a:cxnSpLocks/>
              <a:stCxn id="18" idx="0"/>
              <a:endCxn id="17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94C73E-2922-4AF0-ADAE-F5601CB09AAF}"/>
              </a:ext>
            </a:extLst>
          </p:cNvPr>
          <p:cNvGrpSpPr/>
          <p:nvPr/>
        </p:nvGrpSpPr>
        <p:grpSpPr>
          <a:xfrm>
            <a:off x="4432661" y="3658756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EE1F3C-CF36-4848-94FA-E6E29F361436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75B0D50-E01F-4531-9A93-AAC58B4E34DF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Elbow Connector 39">
              <a:extLst>
                <a:ext uri="{FF2B5EF4-FFF2-40B4-BE49-F238E27FC236}">
                  <a16:creationId xmlns:a16="http://schemas.microsoft.com/office/drawing/2014/main" id="{B4E3D8B2-9D10-497E-A987-5C768B7EB849}"/>
                </a:ext>
              </a:extLst>
            </p:cNvPr>
            <p:cNvCxnSpPr>
              <a:cxnSpLocks/>
              <a:stCxn id="22" idx="0"/>
              <a:endCxn id="21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65CA09-B306-4DD3-A6C1-B24C58D1A7E6}"/>
              </a:ext>
            </a:extLst>
          </p:cNvPr>
          <p:cNvGrpSpPr/>
          <p:nvPr/>
        </p:nvGrpSpPr>
        <p:grpSpPr>
          <a:xfrm>
            <a:off x="519793" y="3618255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7855219-EFEB-4330-AB97-845A20744BB6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D50B1F-F261-446F-8423-FE55408AF62E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Elbow Connector 39">
              <a:extLst>
                <a:ext uri="{FF2B5EF4-FFF2-40B4-BE49-F238E27FC236}">
                  <a16:creationId xmlns:a16="http://schemas.microsoft.com/office/drawing/2014/main" id="{259B6282-0C75-4015-839C-5C9714EDE198}"/>
                </a:ext>
              </a:extLst>
            </p:cNvPr>
            <p:cNvCxnSpPr>
              <a:cxnSpLocks/>
              <a:stCxn id="26" idx="0"/>
              <a:endCxn id="25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C1B518-EB82-42BC-B8C5-826016786DCB}"/>
              </a:ext>
            </a:extLst>
          </p:cNvPr>
          <p:cNvGrpSpPr/>
          <p:nvPr/>
        </p:nvGrpSpPr>
        <p:grpSpPr>
          <a:xfrm>
            <a:off x="885415" y="3653885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45E2EC8-A9B6-404B-9412-4D678A4D00FA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DC377BC-F7E4-4620-BE45-49ADDC971846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Elbow Connector 39">
              <a:extLst>
                <a:ext uri="{FF2B5EF4-FFF2-40B4-BE49-F238E27FC236}">
                  <a16:creationId xmlns:a16="http://schemas.microsoft.com/office/drawing/2014/main" id="{C51A4E3F-3CC1-4BCC-80BD-CA35F93A5FAA}"/>
                </a:ext>
              </a:extLst>
            </p:cNvPr>
            <p:cNvCxnSpPr>
              <a:cxnSpLocks/>
              <a:stCxn id="30" idx="0"/>
              <a:endCxn id="29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99435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5518-4909-4DAD-A38F-13E0C262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مساحة عمل المشروع - الاعتماديات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40E961-8BCC-44D0-A08D-02A7FFD22E60}"/>
              </a:ext>
            </a:extLst>
          </p:cNvPr>
          <p:cNvSpPr txBox="1"/>
          <p:nvPr/>
        </p:nvSpPr>
        <p:spPr>
          <a:xfrm>
            <a:off x="3713871" y="1300293"/>
            <a:ext cx="811964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عند الضغط على علامة تبويب التبعيات، سيوجهك النظام إلى صفحة التبعيات، بالضغط على أيقونة الامتداد، سيعرض النظام التفاصيل التالية: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52984C6-E26B-41C9-9DC3-CE9E48A289C1}"/>
              </a:ext>
            </a:extLst>
          </p:cNvPr>
          <p:cNvSpPr txBox="1">
            <a:spLocks/>
          </p:cNvSpPr>
          <p:nvPr/>
        </p:nvSpPr>
        <p:spPr>
          <a:xfrm>
            <a:off x="6212378" y="2100512"/>
            <a:ext cx="5621141" cy="290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يحتوي المستوى المؤثر والمستوى المتأثر على ما يلي: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1" algn="r" defTabSz="914400" rtl="1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مهمة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1" algn="r" defTabSz="914400" rtl="1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مستوى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1" algn="r" defTabSz="914400" rtl="1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انشئ من قبل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1" algn="r" defTabSz="914400" rtl="1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مالك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1" algn="r" defTabSz="914400" rtl="1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الحالة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1" algn="r" defTabSz="914400" rtl="1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اجراءات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05527D-B6E0-4F32-B0EF-40FA1039FE64}"/>
              </a:ext>
            </a:extLst>
          </p:cNvPr>
          <p:cNvSpPr txBox="1"/>
          <p:nvPr/>
        </p:nvSpPr>
        <p:spPr>
          <a:xfrm>
            <a:off x="5949112" y="4541091"/>
            <a:ext cx="592885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يمكنك عرض معلومات المهمة من خلال النقر على زر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التفاصيل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سيعرض النظام صفحة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معاينة التبعيات".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للعودة إلى صفحة التبعيات، انقر على زر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العودة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".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63E67DD-848E-427B-942A-5040E1E59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96" y="2587773"/>
            <a:ext cx="5621141" cy="2759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387581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C9FB-0657-44CB-A019-C61A220E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/>
              <a:t>مساحة عمل المشروع - المستندات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0D7C78A-702C-4B13-A554-28A31EF49C8B}"/>
              </a:ext>
            </a:extLst>
          </p:cNvPr>
          <p:cNvSpPr txBox="1">
            <a:spLocks/>
          </p:cNvSpPr>
          <p:nvPr/>
        </p:nvSpPr>
        <p:spPr>
          <a:xfrm>
            <a:off x="10773325" y="6542036"/>
            <a:ext cx="1251527" cy="2520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7F3724-A1EB-4781-8965-B1A9CB99DDFC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55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4FA385-C350-497F-95E2-D539EC637208}"/>
              </a:ext>
            </a:extLst>
          </p:cNvPr>
          <p:cNvSpPr txBox="1"/>
          <p:nvPr/>
        </p:nvSpPr>
        <p:spPr>
          <a:xfrm>
            <a:off x="1205487" y="1365181"/>
            <a:ext cx="10648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من خلال الضغط على علامة التبويب "المستندات"، سيعرض النظام المستندات التالية: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CA6D09-6B87-4979-9C19-6CCD41B536B6}"/>
              </a:ext>
            </a:extLst>
          </p:cNvPr>
          <p:cNvSpPr txBox="1">
            <a:spLocks/>
          </p:cNvSpPr>
          <p:nvPr/>
        </p:nvSpPr>
        <p:spPr>
          <a:xfrm>
            <a:off x="5718404" y="1888541"/>
            <a:ext cx="6136015" cy="1808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مستندات النظام: تحتوي على (الإنشاء، المخاطر، التحديات، المخرجات، المعالم، الخ.) المستندات.</a:t>
            </a:r>
          </a:p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المستندات الأخرى: يمكن لجميع المستخدمين المصرح لهم بالوصول إلى مساحة عمل المشروع تنزيل الملفات أو من المجلدات الفرعية.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18E560-F39B-4E5C-8366-8099D076A5BF}"/>
              </a:ext>
            </a:extLst>
          </p:cNvPr>
          <p:cNvSpPr txBox="1"/>
          <p:nvPr/>
        </p:nvSpPr>
        <p:spPr>
          <a:xfrm>
            <a:off x="5882466" y="3559492"/>
            <a:ext cx="593608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يمكنك تحميل مجلد/مستند عن طريق النقر بزر الماوس الأيمن على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مجلد جديد" 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أو 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"إضافة ملف".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سيعرض النظام نافذة منبثقة لتحميل المستندات الأخرى بعد اختيار المستند.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انقر فوق 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"ت</a:t>
            </a:r>
            <a:r>
              <a:rPr lang="ar-SA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حم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يل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 لتنزيل المستند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انقر فوق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حذف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 لحذف المستند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انقر فوق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حفظ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 لحفظ المستند</a:t>
            </a:r>
            <a:r>
              <a:rPr lang="ar-SA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ِ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3ECF8F8-9B0F-4149-9BAC-A67EDF6E5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59" y="2482941"/>
            <a:ext cx="5355901" cy="2612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1C362B6-7BE8-466E-8785-5FBB5A5CD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87" y="4840583"/>
            <a:ext cx="4722244" cy="1286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9D16626-3A63-4E5E-B76D-C7BE2330221D}"/>
              </a:ext>
            </a:extLst>
          </p:cNvPr>
          <p:cNvGrpSpPr/>
          <p:nvPr/>
        </p:nvGrpSpPr>
        <p:grpSpPr>
          <a:xfrm>
            <a:off x="3943847" y="2955388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D5B6A4B-AEBD-4AA4-9372-6545475B19FC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29A579F-E89C-4D8A-A53D-5DCBC54A9AEF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Elbow Connector 39">
              <a:extLst>
                <a:ext uri="{FF2B5EF4-FFF2-40B4-BE49-F238E27FC236}">
                  <a16:creationId xmlns:a16="http://schemas.microsoft.com/office/drawing/2014/main" id="{DE43AEB8-ECFE-44F6-9168-A11D7AD8F509}"/>
                </a:ext>
              </a:extLst>
            </p:cNvPr>
            <p:cNvCxnSpPr>
              <a:cxnSpLocks/>
              <a:stCxn id="33" idx="0"/>
              <a:endCxn id="32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87E44DA-01C7-433F-B4E1-11EA2DCBFAA0}"/>
              </a:ext>
            </a:extLst>
          </p:cNvPr>
          <p:cNvGrpSpPr/>
          <p:nvPr/>
        </p:nvGrpSpPr>
        <p:grpSpPr>
          <a:xfrm>
            <a:off x="4571269" y="4431445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724D9C7-71AC-430B-84D5-D0EF594884AF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0AA0633-BF33-4D31-89BB-AB638D9460C6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Elbow Connector 39">
              <a:extLst>
                <a:ext uri="{FF2B5EF4-FFF2-40B4-BE49-F238E27FC236}">
                  <a16:creationId xmlns:a16="http://schemas.microsoft.com/office/drawing/2014/main" id="{EA62E2C6-BEF9-4148-8DC3-F0869F622085}"/>
                </a:ext>
              </a:extLst>
            </p:cNvPr>
            <p:cNvCxnSpPr>
              <a:cxnSpLocks/>
              <a:stCxn id="37" idx="0"/>
              <a:endCxn id="36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33A7901-ABDA-45B0-8C57-3DF508AF1A43}"/>
              </a:ext>
            </a:extLst>
          </p:cNvPr>
          <p:cNvGrpSpPr/>
          <p:nvPr/>
        </p:nvGrpSpPr>
        <p:grpSpPr>
          <a:xfrm>
            <a:off x="1306406" y="5021903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8ED8037-1450-431B-8BE7-6B9614E48383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05180CA-C434-490E-900C-622AA4236EDE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Elbow Connector 39">
              <a:extLst>
                <a:ext uri="{FF2B5EF4-FFF2-40B4-BE49-F238E27FC236}">
                  <a16:creationId xmlns:a16="http://schemas.microsoft.com/office/drawing/2014/main" id="{17B0C72D-8634-4C48-A896-0528429EB679}"/>
                </a:ext>
              </a:extLst>
            </p:cNvPr>
            <p:cNvCxnSpPr>
              <a:cxnSpLocks/>
              <a:stCxn id="41" idx="0"/>
              <a:endCxn id="40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643073-F9FE-46B6-8002-FFF3B1D1806C}"/>
              </a:ext>
            </a:extLst>
          </p:cNvPr>
          <p:cNvGrpSpPr/>
          <p:nvPr/>
        </p:nvGrpSpPr>
        <p:grpSpPr>
          <a:xfrm>
            <a:off x="1027945" y="5233353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128AFEF-9C3D-47F2-A43D-937874BDBFF8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BB5313B-27B4-4021-933E-0E478B9D061C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Elbow Connector 39">
              <a:extLst>
                <a:ext uri="{FF2B5EF4-FFF2-40B4-BE49-F238E27FC236}">
                  <a16:creationId xmlns:a16="http://schemas.microsoft.com/office/drawing/2014/main" id="{90FC2C1C-801B-4E67-8293-3501D40FA194}"/>
                </a:ext>
              </a:extLst>
            </p:cNvPr>
            <p:cNvCxnSpPr>
              <a:cxnSpLocks/>
              <a:stCxn id="45" idx="0"/>
              <a:endCxn id="44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47B1103-525F-40E8-9D31-E1B1F301B792}"/>
              </a:ext>
            </a:extLst>
          </p:cNvPr>
          <p:cNvGrpSpPr/>
          <p:nvPr/>
        </p:nvGrpSpPr>
        <p:grpSpPr>
          <a:xfrm>
            <a:off x="482482" y="5483825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7663072-1DFB-448B-B8DE-E7D903D3606E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5325DCD-6A62-458A-9340-623351BA62A5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Elbow Connector 39">
              <a:extLst>
                <a:ext uri="{FF2B5EF4-FFF2-40B4-BE49-F238E27FC236}">
                  <a16:creationId xmlns:a16="http://schemas.microsoft.com/office/drawing/2014/main" id="{7F6A3669-5683-466F-B126-97AB19EA0D1D}"/>
                </a:ext>
              </a:extLst>
            </p:cNvPr>
            <p:cNvCxnSpPr>
              <a:cxnSpLocks/>
              <a:stCxn id="49" idx="0"/>
              <a:endCxn id="48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6648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DAAC45-C405-A045-A36A-AB520E635B1F}"/>
              </a:ext>
            </a:extLst>
          </p:cNvPr>
          <p:cNvSpPr txBox="1"/>
          <p:nvPr/>
        </p:nvSpPr>
        <p:spPr>
          <a:xfrm>
            <a:off x="469900" y="518870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الثلاثاء - 2 فبراير 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DA14D-5F91-359F-F29B-0C0A1F148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9998" y="2967147"/>
            <a:ext cx="8591549" cy="923706"/>
          </a:xfrm>
        </p:spPr>
        <p:txBody>
          <a:bodyPr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مركز المهام</a:t>
            </a:r>
          </a:p>
        </p:txBody>
      </p:sp>
    </p:spTree>
    <p:extLst>
      <p:ext uri="{BB962C8B-B14F-4D97-AF65-F5344CB8AC3E}">
        <p14:creationId xmlns:p14="http://schemas.microsoft.com/office/powerpoint/2010/main" val="14942305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020E-B2E2-4979-A11F-445C013E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مركز المهام</a:t>
            </a:r>
            <a:endParaRPr lang="en-US" dirty="0">
              <a:solidFill>
                <a:srgbClr val="B45434"/>
              </a:solidFill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ECAA7-EA25-4B1B-978D-8E9EA9433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4" y="2182897"/>
            <a:ext cx="7141375" cy="3518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CD82B8-40BD-4CB8-8F3C-6828C43FB50B}"/>
              </a:ext>
            </a:extLst>
          </p:cNvPr>
          <p:cNvSpPr txBox="1"/>
          <p:nvPr/>
        </p:nvSpPr>
        <p:spPr>
          <a:xfrm>
            <a:off x="7864431" y="2303471"/>
            <a:ext cx="3940029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EG" sz="1600" dirty="0">
                <a:solidFill>
                  <a:srgbClr val="B45434"/>
                </a:solidFill>
                <a:latin typeface="Times New Roman" panose="02020603050405020304" pitchFamily="18" charset="0"/>
                <a:cs typeface="+mj-cs"/>
              </a:rPr>
              <a:t>أ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قسام 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مركز المهام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: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المهام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المخاطر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التحديات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الموافقات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تحتاج الى دعم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مهام عامة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A9911-5B7B-4425-9D2C-182E6B6772B4}"/>
              </a:ext>
            </a:extLst>
          </p:cNvPr>
          <p:cNvSpPr txBox="1"/>
          <p:nvPr/>
        </p:nvSpPr>
        <p:spPr>
          <a:xfrm>
            <a:off x="4933144" y="1398572"/>
            <a:ext cx="68713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من خلال الضغط على علامة التبويب 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مركز المهام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،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ما يلي: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64769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D43C-6EA6-4351-9AF8-F034027D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مركز المهام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 </a:t>
            </a:r>
            <a:r>
              <a:rPr lang="ar-SA" dirty="0">
                <a:solidFill>
                  <a:schemeClr val="accent1"/>
                </a:solidFill>
              </a:rPr>
              <a:t>- المهام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4518965-EDC1-49EA-9388-C02D85E13FD3}"/>
              </a:ext>
            </a:extLst>
          </p:cNvPr>
          <p:cNvSpPr txBox="1">
            <a:spLocks/>
          </p:cNvSpPr>
          <p:nvPr/>
        </p:nvSpPr>
        <p:spPr>
          <a:xfrm>
            <a:off x="6679652" y="2073917"/>
            <a:ext cx="51890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ar-EG" sz="1600" dirty="0">
                <a:solidFill>
                  <a:sysClr val="windowText" lastClr="000000"/>
                </a:solidFill>
                <a:cs typeface="+mj-cs"/>
              </a:rPr>
              <a:t>ا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لمهام الموكلة للمستخدم تتضمن كل مهمة ما يلي: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algn="r" rtl="1"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اسم المهمة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algn="r" rtl="1"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تاريخ الإنشاء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algn="r" rtl="1"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انشئ من قبل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algn="r" rtl="1"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الإنجاز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algn="r" rtl="1"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الحالة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algn="r" rtl="1">
              <a:spcBef>
                <a:spcPts val="500"/>
              </a:spcBef>
              <a:buClr>
                <a:srgbClr val="B45434"/>
              </a:buClr>
              <a:buFont typeface="Wingdings" panose="05000000000000000000" pitchFamily="2" charset="2"/>
              <a:buChar char="§"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ايقونة الاجراءات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تغيير إنجاز المهمة من خلال النقر على زر الإجراء الموجود بجوار اسم المهمة التي تريد تغيير إنجازها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تغيير نسبة التقدم".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يتيح لك النظام تغيير التقدم عن طريق سحب المؤشر وإسقاطه عند التقدم المطلوب.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رسالة تأكيد للتأكيد، اضغط على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تأكيد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للإلغاء، انقر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B94681-A133-4C62-95DB-9729E7BC6AB6}"/>
              </a:ext>
            </a:extLst>
          </p:cNvPr>
          <p:cNvSpPr txBox="1"/>
          <p:nvPr/>
        </p:nvSpPr>
        <p:spPr>
          <a:xfrm>
            <a:off x="1543028" y="1147230"/>
            <a:ext cx="10325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+mj-cs"/>
              </a:rPr>
              <a:t>عند الوصول إلى مساحة العمل، سيتم عرض علامة التبويب "الموافقات" تلقائيًا، انقر فوق علامة التبويب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+mj-cs"/>
              </a:rPr>
              <a:t>المهام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+mj-cs"/>
              </a:rPr>
              <a:t>" للانتقال إليها حيث تحتوي على المعلومات التالية</a:t>
            </a:r>
            <a:r>
              <a:rPr lang="ar-JO" sz="20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5AD0C1F-6946-45A3-BD4B-81A198B42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76" y="1743620"/>
            <a:ext cx="6298443" cy="3096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B16C05F-3A01-472C-B5D9-642CA0CC9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24" y="3429000"/>
            <a:ext cx="4596040" cy="1327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5ADB737-2DB5-4153-8CE5-B540E8740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105" y="4249586"/>
            <a:ext cx="3642050" cy="1942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B310D9F7-855D-468A-A663-4F32CE4748A3}"/>
              </a:ext>
            </a:extLst>
          </p:cNvPr>
          <p:cNvGrpSpPr/>
          <p:nvPr/>
        </p:nvGrpSpPr>
        <p:grpSpPr>
          <a:xfrm>
            <a:off x="2367863" y="2118423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428F7FF-D0AC-4B3F-8130-6AD15D53DF22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2F9B4B3-B804-4086-9983-06C94D1F2FAC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632E70B1-F8E7-4ABF-9AFE-FFBE2296E8F0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3811FB-5F7F-4E09-BC8B-1FF2A3CE92C0}"/>
              </a:ext>
            </a:extLst>
          </p:cNvPr>
          <p:cNvGrpSpPr/>
          <p:nvPr/>
        </p:nvGrpSpPr>
        <p:grpSpPr>
          <a:xfrm>
            <a:off x="1824105" y="3713502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A0F09C3-2CD1-4861-A7F5-D9454999C784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ECA3EED-9A11-4C8C-8DD2-DF1D13C1DA43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Elbow Connector 39">
              <a:extLst>
                <a:ext uri="{FF2B5EF4-FFF2-40B4-BE49-F238E27FC236}">
                  <a16:creationId xmlns:a16="http://schemas.microsoft.com/office/drawing/2014/main" id="{37BCDC84-11C7-42DB-BF70-6A4BF5EB50A3}"/>
                </a:ext>
              </a:extLst>
            </p:cNvPr>
            <p:cNvCxnSpPr>
              <a:cxnSpLocks/>
              <a:stCxn id="43" idx="0"/>
              <a:endCxn id="42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BC46531-423E-4A8A-9035-B4A01AE388DE}"/>
              </a:ext>
            </a:extLst>
          </p:cNvPr>
          <p:cNvGrpSpPr/>
          <p:nvPr/>
        </p:nvGrpSpPr>
        <p:grpSpPr>
          <a:xfrm>
            <a:off x="3819286" y="5369687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993C8F2-D1A4-4617-9797-C83E01463416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D1F668D-5E5A-4A52-B300-3EB106402BE9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Elbow Connector 39">
              <a:extLst>
                <a:ext uri="{FF2B5EF4-FFF2-40B4-BE49-F238E27FC236}">
                  <a16:creationId xmlns:a16="http://schemas.microsoft.com/office/drawing/2014/main" id="{57ABAB1E-5D3B-43AB-9509-3ECC5BA051A1}"/>
                </a:ext>
              </a:extLst>
            </p:cNvPr>
            <p:cNvCxnSpPr>
              <a:cxnSpLocks/>
              <a:stCxn id="47" idx="0"/>
              <a:endCxn id="46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D9AFD10-8A50-422D-86CB-655EC32E0466}"/>
              </a:ext>
            </a:extLst>
          </p:cNvPr>
          <p:cNvGrpSpPr/>
          <p:nvPr/>
        </p:nvGrpSpPr>
        <p:grpSpPr>
          <a:xfrm>
            <a:off x="3091927" y="5376219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AF1CFA-AFA5-4EAE-91CA-5DC593AB5D21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3FF1FC4-463B-4485-AC3B-6055106CFB4F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Elbow Connector 39">
              <a:extLst>
                <a:ext uri="{FF2B5EF4-FFF2-40B4-BE49-F238E27FC236}">
                  <a16:creationId xmlns:a16="http://schemas.microsoft.com/office/drawing/2014/main" id="{6F43C157-5684-434E-B9C6-3EADA4AA7540}"/>
                </a:ext>
              </a:extLst>
            </p:cNvPr>
            <p:cNvCxnSpPr>
              <a:cxnSpLocks/>
              <a:stCxn id="51" idx="0"/>
              <a:endCxn id="50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1921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6423-47FB-48BF-8841-D8B1C10D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مركز المهام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 </a:t>
            </a:r>
            <a:r>
              <a:rPr lang="ar-SA" dirty="0">
                <a:solidFill>
                  <a:schemeClr val="accent1"/>
                </a:solidFill>
              </a:rPr>
              <a:t>- المهام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570BE-DAED-4E05-B467-470306693C06}"/>
              </a:ext>
            </a:extLst>
          </p:cNvPr>
          <p:cNvSpPr txBox="1"/>
          <p:nvPr/>
        </p:nvSpPr>
        <p:spPr>
          <a:xfrm>
            <a:off x="6975726" y="1363105"/>
            <a:ext cx="4802972" cy="4669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عرض تفاصيل المهمة</a:t>
            </a:r>
            <a:r>
              <a:rPr kumimoji="0" lang="ar-EG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من خلال النقر على زر "الإجراءات"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التفاصيل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المهمة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لإضافة تعليق إلى المهمة، اكتب في الحقل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اكتب تحديثًا"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لإضافة مرفق إلى المهمة، اضغط على أيقونة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المرفقات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لإرسال التعليق/المرفق اضغط على أيقونة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إرسال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أيضًا تغيير نسبة التقدم من صفحة تفاصيل المهمة من خلال النقر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الإجراءات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تحديث التقدم".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معاينة المشروع من خلال النقر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معاينة المشروع".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وصف المشروع".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لرؤية المزيد من تفاصيل المشروع، اضغط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رؤية  المزيد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EFE01-A4A6-4979-B32E-E1137F773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0" y="1039052"/>
            <a:ext cx="6073324" cy="2858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C590343-8347-4147-801B-D836ED6BB2DD}"/>
              </a:ext>
            </a:extLst>
          </p:cNvPr>
          <p:cNvGrpSpPr/>
          <p:nvPr/>
        </p:nvGrpSpPr>
        <p:grpSpPr>
          <a:xfrm>
            <a:off x="2418582" y="1363105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58A3127-AB43-4F0B-ACDF-30827D205E97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8285BB1-F7B6-4152-BDA1-62DD9CF9F9CE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Elbow Connector 39">
              <a:extLst>
                <a:ext uri="{FF2B5EF4-FFF2-40B4-BE49-F238E27FC236}">
                  <a16:creationId xmlns:a16="http://schemas.microsoft.com/office/drawing/2014/main" id="{BF856E9C-38C7-46FA-87B0-6779A91F28C3}"/>
                </a:ext>
              </a:extLst>
            </p:cNvPr>
            <p:cNvCxnSpPr>
              <a:cxnSpLocks/>
              <a:stCxn id="14" idx="0"/>
              <a:endCxn id="13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9DF4D33-C8BB-47BD-A97A-78D453617B9C}"/>
              </a:ext>
            </a:extLst>
          </p:cNvPr>
          <p:cNvSpPr txBox="1"/>
          <p:nvPr/>
        </p:nvSpPr>
        <p:spPr>
          <a:xfrm>
            <a:off x="3165670" y="218778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EABB0CD-6724-445F-BC82-478B82012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42" y="2677058"/>
            <a:ext cx="5731143" cy="2092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B03E8E5-D13A-4DAC-94E0-54EEA591F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506" y="4865237"/>
            <a:ext cx="3770364" cy="1199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8B73BFCE-1947-4293-BBFF-461160676967}"/>
              </a:ext>
            </a:extLst>
          </p:cNvPr>
          <p:cNvGrpSpPr/>
          <p:nvPr/>
        </p:nvGrpSpPr>
        <p:grpSpPr>
          <a:xfrm>
            <a:off x="5860250" y="2266331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7D3BBC3-8CAB-48CD-A04C-30C953825ABD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90AFCC5-9A45-4276-8355-B755A50EC673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Elbow Connector 39">
              <a:extLst>
                <a:ext uri="{FF2B5EF4-FFF2-40B4-BE49-F238E27FC236}">
                  <a16:creationId xmlns:a16="http://schemas.microsoft.com/office/drawing/2014/main" id="{2EF1A1EE-37FF-48BA-9875-985CE73B8973}"/>
                </a:ext>
              </a:extLst>
            </p:cNvPr>
            <p:cNvCxnSpPr>
              <a:cxnSpLocks/>
              <a:stCxn id="55" idx="0"/>
              <a:endCxn id="54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59ACF9A-AC50-4326-9569-B0C35C5F0FBC}"/>
              </a:ext>
            </a:extLst>
          </p:cNvPr>
          <p:cNvGrpSpPr/>
          <p:nvPr/>
        </p:nvGrpSpPr>
        <p:grpSpPr>
          <a:xfrm>
            <a:off x="2389393" y="3963745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81518BC-8B41-437D-8917-11C4C455AA72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4B61071-99BC-40DC-BCAD-245B3BD37BE1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Elbow Connector 39">
              <a:extLst>
                <a:ext uri="{FF2B5EF4-FFF2-40B4-BE49-F238E27FC236}">
                  <a16:creationId xmlns:a16="http://schemas.microsoft.com/office/drawing/2014/main" id="{D43D148F-AA65-4347-9C7B-1D25416E32AE}"/>
                </a:ext>
              </a:extLst>
            </p:cNvPr>
            <p:cNvCxnSpPr>
              <a:cxnSpLocks/>
              <a:stCxn id="59" idx="0"/>
              <a:endCxn id="58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A80EB55-196F-40B6-8DF5-0363FE6D01C5}"/>
              </a:ext>
            </a:extLst>
          </p:cNvPr>
          <p:cNvGrpSpPr/>
          <p:nvPr/>
        </p:nvGrpSpPr>
        <p:grpSpPr>
          <a:xfrm>
            <a:off x="5889439" y="3588893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EC2DF5A-21D5-4759-93B3-62111B3A51BC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4D783F8-839E-42E9-BE31-FF9D7B3C4D98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Elbow Connector 39">
              <a:extLst>
                <a:ext uri="{FF2B5EF4-FFF2-40B4-BE49-F238E27FC236}">
                  <a16:creationId xmlns:a16="http://schemas.microsoft.com/office/drawing/2014/main" id="{54545FCA-4BAF-45CE-99E9-D86A09B444E7}"/>
                </a:ext>
              </a:extLst>
            </p:cNvPr>
            <p:cNvCxnSpPr>
              <a:cxnSpLocks/>
              <a:stCxn id="63" idx="0"/>
              <a:endCxn id="62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89EF30D-7284-4D91-A843-ABD95C981E5C}"/>
              </a:ext>
            </a:extLst>
          </p:cNvPr>
          <p:cNvGrpSpPr/>
          <p:nvPr/>
        </p:nvGrpSpPr>
        <p:grpSpPr>
          <a:xfrm>
            <a:off x="437256" y="4224208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7376152-43C1-43DF-9BC3-4E00BD14FA98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E31EE6C-F64E-4EAB-A7BE-C0115D9C5098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8" name="Elbow Connector 39">
              <a:extLst>
                <a:ext uri="{FF2B5EF4-FFF2-40B4-BE49-F238E27FC236}">
                  <a16:creationId xmlns:a16="http://schemas.microsoft.com/office/drawing/2014/main" id="{A9BA5D97-9DBB-4982-940A-20B7C7372B4A}"/>
                </a:ext>
              </a:extLst>
            </p:cNvPr>
            <p:cNvCxnSpPr>
              <a:cxnSpLocks/>
              <a:stCxn id="67" idx="0"/>
              <a:endCxn id="66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CD440A5-623B-4B1A-A277-A2609D98C7D8}"/>
              </a:ext>
            </a:extLst>
          </p:cNvPr>
          <p:cNvGrpSpPr/>
          <p:nvPr/>
        </p:nvGrpSpPr>
        <p:grpSpPr>
          <a:xfrm>
            <a:off x="3593575" y="2811314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A2C26B7-274A-4BD8-8E2F-2DF463D6A3AF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AA07E7C-DCF0-4104-B27C-8B82AEBD0B4A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2" name="Elbow Connector 39">
              <a:extLst>
                <a:ext uri="{FF2B5EF4-FFF2-40B4-BE49-F238E27FC236}">
                  <a16:creationId xmlns:a16="http://schemas.microsoft.com/office/drawing/2014/main" id="{8D90912D-128C-4BF6-8EC5-09197224D4E6}"/>
                </a:ext>
              </a:extLst>
            </p:cNvPr>
            <p:cNvCxnSpPr>
              <a:cxnSpLocks/>
              <a:stCxn id="71" idx="0"/>
              <a:endCxn id="70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676F33D7-DAF0-4906-8A00-54F10D7FCCDD}"/>
              </a:ext>
            </a:extLst>
          </p:cNvPr>
          <p:cNvSpPr txBox="1"/>
          <p:nvPr/>
        </p:nvSpPr>
        <p:spPr>
          <a:xfrm>
            <a:off x="3534091" y="278434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10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515CF4A-6EB0-4328-A232-73D854911EBA}"/>
              </a:ext>
            </a:extLst>
          </p:cNvPr>
          <p:cNvGrpSpPr/>
          <p:nvPr/>
        </p:nvGrpSpPr>
        <p:grpSpPr>
          <a:xfrm>
            <a:off x="3157640" y="3026540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0A4EE84-D1D3-40DB-95F9-67F7CCAA241F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61584EB-E876-4D8B-9252-D7E431F5B8B4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7" name="Elbow Connector 39">
              <a:extLst>
                <a:ext uri="{FF2B5EF4-FFF2-40B4-BE49-F238E27FC236}">
                  <a16:creationId xmlns:a16="http://schemas.microsoft.com/office/drawing/2014/main" id="{1FA87C5D-9721-49E6-9C38-3C6CAC11CD29}"/>
                </a:ext>
              </a:extLst>
            </p:cNvPr>
            <p:cNvCxnSpPr>
              <a:cxnSpLocks/>
              <a:stCxn id="76" idx="0"/>
              <a:endCxn id="75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C7B9BB9A-A736-47BC-A5EF-E76F0DE6CB55}"/>
              </a:ext>
            </a:extLst>
          </p:cNvPr>
          <p:cNvSpPr txBox="1"/>
          <p:nvPr/>
        </p:nvSpPr>
        <p:spPr>
          <a:xfrm>
            <a:off x="3107936" y="3023407"/>
            <a:ext cx="346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11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1175006-1976-4165-AC5D-4D65C1E6FA8D}"/>
              </a:ext>
            </a:extLst>
          </p:cNvPr>
          <p:cNvGrpSpPr/>
          <p:nvPr/>
        </p:nvGrpSpPr>
        <p:grpSpPr>
          <a:xfrm>
            <a:off x="4414471" y="4680902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3B69A0D-62A3-4C75-B230-447782EB6E46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212CB31-2CD1-4139-907E-1794828529D4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4" name="Elbow Connector 39">
              <a:extLst>
                <a:ext uri="{FF2B5EF4-FFF2-40B4-BE49-F238E27FC236}">
                  <a16:creationId xmlns:a16="http://schemas.microsoft.com/office/drawing/2014/main" id="{999CD5B5-1A11-4DEE-B2D5-65AA4864B0E3}"/>
                </a:ext>
              </a:extLst>
            </p:cNvPr>
            <p:cNvCxnSpPr>
              <a:cxnSpLocks/>
              <a:stCxn id="83" idx="0"/>
              <a:endCxn id="82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D2D260E-12CE-4B6F-887B-00962F609D39}"/>
              </a:ext>
            </a:extLst>
          </p:cNvPr>
          <p:cNvGrpSpPr/>
          <p:nvPr/>
        </p:nvGrpSpPr>
        <p:grpSpPr>
          <a:xfrm>
            <a:off x="4420609" y="5520230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15C1D8D-C20F-481B-BB29-69330EAFD95F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272BAFA-E23F-4B81-938E-53EBE99F451E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Elbow Connector 39">
              <a:extLst>
                <a:ext uri="{FF2B5EF4-FFF2-40B4-BE49-F238E27FC236}">
                  <a16:creationId xmlns:a16="http://schemas.microsoft.com/office/drawing/2014/main" id="{DE736566-EE05-400E-9672-EF688C580BE9}"/>
                </a:ext>
              </a:extLst>
            </p:cNvPr>
            <p:cNvCxnSpPr>
              <a:cxnSpLocks/>
              <a:stCxn id="87" idx="0"/>
              <a:endCxn id="86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3F7C3BA7-5C4D-46A4-9C9B-55B497ED09CB}"/>
              </a:ext>
            </a:extLst>
          </p:cNvPr>
          <p:cNvSpPr txBox="1"/>
          <p:nvPr/>
        </p:nvSpPr>
        <p:spPr>
          <a:xfrm>
            <a:off x="4379734" y="469512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FA0D58B-575F-4B71-AE32-FA734BDA921F}"/>
              </a:ext>
            </a:extLst>
          </p:cNvPr>
          <p:cNvSpPr txBox="1"/>
          <p:nvPr/>
        </p:nvSpPr>
        <p:spPr>
          <a:xfrm>
            <a:off x="4371405" y="550161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4845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F8B43-0D64-4990-91D8-F186A9EE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j-cs"/>
              </a:rPr>
              <a:t>الصفحة الرئيسية – العناوين</a:t>
            </a:r>
            <a:endParaRPr lang="en-US" dirty="0"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585CA-F9AF-43AC-961A-50E485CBADFE}"/>
              </a:ext>
            </a:extLst>
          </p:cNvPr>
          <p:cNvSpPr txBox="1"/>
          <p:nvPr/>
        </p:nvSpPr>
        <p:spPr>
          <a:xfrm>
            <a:off x="7463002" y="2845537"/>
            <a:ext cx="440378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من خلال النقر على اسم المستخدم الحالي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سيقوم النظام بعرض قائمة منسدلة عند النقر على اسم المستخدم الحالي، حيث يمكنك التنقل إلى ما يلي: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التفويض</a:t>
            </a:r>
            <a:r>
              <a:rPr lang="ar-EG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cs typeface="+mj-cs"/>
              </a:rPr>
              <a:t> ,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cs typeface="+mj-cs"/>
              </a:rPr>
              <a:t>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تسجيل الخروج.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0B410C-5A3F-4D9C-8414-6FD61EDAB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14" y="1900516"/>
            <a:ext cx="6787083" cy="3428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D54A9C6-51A0-541B-79D8-F0E5B3B79C19}"/>
              </a:ext>
            </a:extLst>
          </p:cNvPr>
          <p:cNvGrpSpPr/>
          <p:nvPr/>
        </p:nvGrpSpPr>
        <p:grpSpPr>
          <a:xfrm>
            <a:off x="628652" y="1158553"/>
            <a:ext cx="409831" cy="899275"/>
            <a:chOff x="3627366" y="3886335"/>
            <a:chExt cx="409831" cy="968735"/>
          </a:xfrm>
          <a:solidFill>
            <a:srgbClr val="B45434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CE09AA-80AD-CADB-BEA5-52DC872CE0C8}"/>
                </a:ext>
              </a:extLst>
            </p:cNvPr>
            <p:cNvSpPr/>
            <p:nvPr/>
          </p:nvSpPr>
          <p:spPr>
            <a:xfrm>
              <a:off x="3698786" y="388633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88F2466-0259-6B71-710D-4BA1A0386428}"/>
                </a:ext>
              </a:extLst>
            </p:cNvPr>
            <p:cNvSpPr/>
            <p:nvPr/>
          </p:nvSpPr>
          <p:spPr>
            <a:xfrm>
              <a:off x="3627366" y="477642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Elbow Connector 39">
              <a:extLst>
                <a:ext uri="{FF2B5EF4-FFF2-40B4-BE49-F238E27FC236}">
                  <a16:creationId xmlns:a16="http://schemas.microsoft.com/office/drawing/2014/main" id="{419D4DCD-E66B-857F-7655-07D7845748AF}"/>
                </a:ext>
              </a:extLst>
            </p:cNvPr>
            <p:cNvCxnSpPr>
              <a:cxnSpLocks/>
              <a:stCxn id="7" idx="0"/>
              <a:endCxn id="5" idx="4"/>
            </p:cNvCxnSpPr>
            <p:nvPr/>
          </p:nvCxnSpPr>
          <p:spPr>
            <a:xfrm rot="5400000" flipH="1" flipV="1">
              <a:off x="3495724" y="4404160"/>
              <a:ext cx="537483" cy="207054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E367929-5515-272C-1954-586A5301CFEF}"/>
              </a:ext>
            </a:extLst>
          </p:cNvPr>
          <p:cNvGrpSpPr/>
          <p:nvPr/>
        </p:nvGrpSpPr>
        <p:grpSpPr>
          <a:xfrm>
            <a:off x="1540469" y="1485880"/>
            <a:ext cx="409831" cy="899275"/>
            <a:chOff x="3627366" y="3886335"/>
            <a:chExt cx="409831" cy="968735"/>
          </a:xfrm>
          <a:solidFill>
            <a:srgbClr val="B45434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99BEAC-FCF3-2D4B-5CE9-DA0630E0AA6C}"/>
                </a:ext>
              </a:extLst>
            </p:cNvPr>
            <p:cNvSpPr/>
            <p:nvPr/>
          </p:nvSpPr>
          <p:spPr>
            <a:xfrm>
              <a:off x="3698786" y="388633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5CF2438-94C9-8B7E-53CA-87F1F80C83AB}"/>
                </a:ext>
              </a:extLst>
            </p:cNvPr>
            <p:cNvSpPr/>
            <p:nvPr/>
          </p:nvSpPr>
          <p:spPr>
            <a:xfrm>
              <a:off x="3627366" y="477642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Elbow Connector 39">
              <a:extLst>
                <a:ext uri="{FF2B5EF4-FFF2-40B4-BE49-F238E27FC236}">
                  <a16:creationId xmlns:a16="http://schemas.microsoft.com/office/drawing/2014/main" id="{5A869B85-DB8E-155D-DFE0-3DE1ECA3E422}"/>
                </a:ext>
              </a:extLst>
            </p:cNvPr>
            <p:cNvCxnSpPr>
              <a:cxnSpLocks/>
              <a:stCxn id="11" idx="0"/>
              <a:endCxn id="10" idx="4"/>
            </p:cNvCxnSpPr>
            <p:nvPr/>
          </p:nvCxnSpPr>
          <p:spPr>
            <a:xfrm rot="5400000" flipH="1" flipV="1">
              <a:off x="3495724" y="4404160"/>
              <a:ext cx="537483" cy="207054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63822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2328-B9B9-419F-A6E6-DD655EBF4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مركز المهام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 </a:t>
            </a:r>
            <a:r>
              <a:rPr lang="ar-SA" dirty="0"/>
              <a:t>- المخاطر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2857E8-7D5D-46C3-A7C2-874932F113CD}"/>
              </a:ext>
            </a:extLst>
          </p:cNvPr>
          <p:cNvSpPr txBox="1">
            <a:spLocks/>
          </p:cNvSpPr>
          <p:nvPr/>
        </p:nvSpPr>
        <p:spPr>
          <a:xfrm>
            <a:off x="6301753" y="1815323"/>
            <a:ext cx="5487943" cy="4663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المخاطر المخصصة للمستخدم ويتضمن كل خطر ما يلي: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</a:t>
            </a:r>
          </a:p>
          <a:p>
            <a:pPr marR="0" lvl="1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اسم الخطر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1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الفئة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</a:t>
            </a:r>
          </a:p>
          <a:p>
            <a:pPr marR="0" lvl="1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تاريخ الاستحقاق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1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التأثير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1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أنشئ من قبل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1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ايقونة الاجراءات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عرض تفاصيل الخطر من خلال الضغط على زر الإجراء ومن ثم الضغط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التفاصيل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المخاطر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ar-JO" sz="16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لإضافة تعليق على الخطر، اكتب في حقل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اكتب تحديثًا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لإضافة مرفق للخطر، اضغط على أيقونة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المرفقات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لإرسال التعليق/المرفق اضغط على أيقونة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إرسال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1D589-60C8-4467-958E-9E6CB8C90689}"/>
              </a:ext>
            </a:extLst>
          </p:cNvPr>
          <p:cNvSpPr txBox="1"/>
          <p:nvPr/>
        </p:nvSpPr>
        <p:spPr>
          <a:xfrm>
            <a:off x="947333" y="1266112"/>
            <a:ext cx="108584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عند الضغط على علامة التبويب "المخاطر" سيعرض النظام المعلومات التالية: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B171E1-B843-4490-985B-FB577186B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80" y="1815323"/>
            <a:ext cx="6196614" cy="3018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CB1D94-84BB-47B9-8C4D-CE16A9E5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29" y="3367363"/>
            <a:ext cx="5831871" cy="2303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5E2A60E-CC60-4735-957B-27D3F243333B}"/>
              </a:ext>
            </a:extLst>
          </p:cNvPr>
          <p:cNvGrpSpPr/>
          <p:nvPr/>
        </p:nvGrpSpPr>
        <p:grpSpPr>
          <a:xfrm>
            <a:off x="2461003" y="2101869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8752CB1-9A47-4522-9B70-7F0EA01F15CF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EED475A-80CD-4061-B55D-AFF28A8080EB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342256F7-A01F-4718-A029-1A3DD4BF89AD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5CC0B6-A0A1-42EB-91BE-46E8FE5F4001}"/>
              </a:ext>
            </a:extLst>
          </p:cNvPr>
          <p:cNvGrpSpPr/>
          <p:nvPr/>
        </p:nvGrpSpPr>
        <p:grpSpPr>
          <a:xfrm>
            <a:off x="5106549" y="2980484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1B1D52-F024-4C32-B605-E873B47B0E50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BF14169-AE3D-401A-BC4E-0C91B383CD55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81F86FA6-A9CB-4842-97DF-302F0DCD0DF0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60A98B-BEBC-4280-A696-C53CAD411D79}"/>
              </a:ext>
            </a:extLst>
          </p:cNvPr>
          <p:cNvGrpSpPr/>
          <p:nvPr/>
        </p:nvGrpSpPr>
        <p:grpSpPr>
          <a:xfrm>
            <a:off x="2097018" y="4892904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ECB671D-A642-49D2-BDBA-8F66BE99FC9B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149E15A-D8EA-4772-86E8-7C4168AEBBD4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90DAD04A-4783-4150-A9BC-6F8E020ACA17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723CA96-98C7-42AF-9EE6-5BB9A4E43C6A}"/>
              </a:ext>
            </a:extLst>
          </p:cNvPr>
          <p:cNvGrpSpPr/>
          <p:nvPr/>
        </p:nvGrpSpPr>
        <p:grpSpPr>
          <a:xfrm>
            <a:off x="5524133" y="4469979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E61451-87AC-4B94-9DDC-731A51FEFD79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6069A30-5CE7-4D0E-AEAC-5CBA3BD0C7A8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Elbow Connector 39">
              <a:extLst>
                <a:ext uri="{FF2B5EF4-FFF2-40B4-BE49-F238E27FC236}">
                  <a16:creationId xmlns:a16="http://schemas.microsoft.com/office/drawing/2014/main" id="{07803775-16FC-4C00-8039-5AD264ABF783}"/>
                </a:ext>
              </a:extLst>
            </p:cNvPr>
            <p:cNvCxnSpPr>
              <a:cxnSpLocks/>
              <a:stCxn id="35" idx="0"/>
              <a:endCxn id="34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E5250A8-6957-44AD-841B-B489D8F1BA7D}"/>
              </a:ext>
            </a:extLst>
          </p:cNvPr>
          <p:cNvGrpSpPr/>
          <p:nvPr/>
        </p:nvGrpSpPr>
        <p:grpSpPr>
          <a:xfrm>
            <a:off x="248921" y="5087165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5CA9010-8A12-49F0-A086-5842853DC57D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70A6975-D22C-4BC9-B6B6-99689B2C50CE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503455A5-89E2-4AF4-9CFC-7C38E9CA86C0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82641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B128-CD24-472B-953A-DDE9CB7E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مركز المهام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 </a:t>
            </a:r>
            <a:r>
              <a:rPr lang="ar-SA" dirty="0"/>
              <a:t>- المخاطر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34FCA5-010B-4BAC-AC4F-6C6236AA9F24}"/>
              </a:ext>
            </a:extLst>
          </p:cNvPr>
          <p:cNvSpPr txBox="1">
            <a:spLocks/>
          </p:cNvSpPr>
          <p:nvPr/>
        </p:nvSpPr>
        <p:spPr>
          <a:xfrm>
            <a:off x="6721581" y="1231334"/>
            <a:ext cx="5105659" cy="5372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من خلال صفحة التفاصيل، يمكنك إغلاق الخطر من خلال النقر على زر الإجراء المقابل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إغلاق".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تحويل الخطر إلى تحدي عن طريق النقر على زر الإجراء المقابل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تحويل إلى تحدي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وفي كلتا الحالتين، سيعرض النظام رسالة تأكيد.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انقر على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تأكيد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للتأكيد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للإلغاء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معاينة المشروع بالضغط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معاينة المشروع".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وصف المشروع".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لعرض المزيد من تفاصيل المشروع، اضغط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رؤية المزيد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3B5AED-A8F4-4B51-81B7-33C9AA5B0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04" y="1527543"/>
            <a:ext cx="6460626" cy="3215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D1E1973-843E-412D-AC84-BA85837F0ADB}"/>
              </a:ext>
            </a:extLst>
          </p:cNvPr>
          <p:cNvGrpSpPr/>
          <p:nvPr/>
        </p:nvGrpSpPr>
        <p:grpSpPr>
          <a:xfrm>
            <a:off x="2545342" y="1855760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C20AD2E-87DC-47CC-B2A0-8638BAC7BBE9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94DE4F3-425A-4D63-9A43-C8B5DAEDF74C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Elbow Connector 39">
              <a:extLst>
                <a:ext uri="{FF2B5EF4-FFF2-40B4-BE49-F238E27FC236}">
                  <a16:creationId xmlns:a16="http://schemas.microsoft.com/office/drawing/2014/main" id="{BC1480BC-12FD-4036-BF84-4D91C9D06839}"/>
                </a:ext>
              </a:extLst>
            </p:cNvPr>
            <p:cNvCxnSpPr>
              <a:cxnSpLocks/>
              <a:stCxn id="18" idx="0"/>
              <a:endCxn id="17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96B4CE-9A9D-42CD-BEE7-995AAB087B9A}"/>
              </a:ext>
            </a:extLst>
          </p:cNvPr>
          <p:cNvGrpSpPr/>
          <p:nvPr/>
        </p:nvGrpSpPr>
        <p:grpSpPr>
          <a:xfrm rot="16200000">
            <a:off x="2230184" y="2318355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FA3EE02-9375-4505-8777-085EF529C666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01AA84D-13A0-4F7F-BF25-344FA219FB2E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Elbow Connector 39">
              <a:extLst>
                <a:ext uri="{FF2B5EF4-FFF2-40B4-BE49-F238E27FC236}">
                  <a16:creationId xmlns:a16="http://schemas.microsoft.com/office/drawing/2014/main" id="{F3853000-3D3A-4B2E-ACB9-04DCD35C8DD1}"/>
                </a:ext>
              </a:extLst>
            </p:cNvPr>
            <p:cNvCxnSpPr>
              <a:cxnSpLocks/>
              <a:stCxn id="22" idx="0"/>
              <a:endCxn id="21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6C0953B-200C-43F2-AEB0-612F5482F4A8}"/>
              </a:ext>
            </a:extLst>
          </p:cNvPr>
          <p:cNvSpPr txBox="1"/>
          <p:nvPr/>
        </p:nvSpPr>
        <p:spPr>
          <a:xfrm>
            <a:off x="2136977" y="239992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0EF494B-416B-4F30-965E-008D138DD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939" y="4616560"/>
            <a:ext cx="4554814" cy="1660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51D2157-F824-41B1-A7DF-61CBEFF34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677" y="3401304"/>
            <a:ext cx="3054462" cy="1698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514AAF8-220F-40A5-8135-BC40DEFD7217}"/>
              </a:ext>
            </a:extLst>
          </p:cNvPr>
          <p:cNvGrpSpPr/>
          <p:nvPr/>
        </p:nvGrpSpPr>
        <p:grpSpPr>
          <a:xfrm rot="16200000">
            <a:off x="2681802" y="4626359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3FC32BB-E041-4BF9-9A1C-4CE900559C4F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4801E59-DF9A-4792-BB7F-EDF13A6D1C0D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Elbow Connector 39">
              <a:extLst>
                <a:ext uri="{FF2B5EF4-FFF2-40B4-BE49-F238E27FC236}">
                  <a16:creationId xmlns:a16="http://schemas.microsoft.com/office/drawing/2014/main" id="{E58DDD04-F358-410D-BB86-F66EAD81D366}"/>
                </a:ext>
              </a:extLst>
            </p:cNvPr>
            <p:cNvCxnSpPr>
              <a:cxnSpLocks/>
              <a:stCxn id="40" idx="0"/>
              <a:endCxn id="39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8D6A4A0-A65F-400E-AF3F-2DFC97989732}"/>
              </a:ext>
            </a:extLst>
          </p:cNvPr>
          <p:cNvGrpSpPr/>
          <p:nvPr/>
        </p:nvGrpSpPr>
        <p:grpSpPr>
          <a:xfrm rot="5400000">
            <a:off x="4379536" y="4634966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5FDDC56-FCB1-468F-B790-F834DFB563E0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A5BA581-279E-4595-B634-7756846A532C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Elbow Connector 39">
              <a:extLst>
                <a:ext uri="{FF2B5EF4-FFF2-40B4-BE49-F238E27FC236}">
                  <a16:creationId xmlns:a16="http://schemas.microsoft.com/office/drawing/2014/main" id="{92CA28DD-2D64-4D15-B4F0-32169B57E6AA}"/>
                </a:ext>
              </a:extLst>
            </p:cNvPr>
            <p:cNvCxnSpPr>
              <a:cxnSpLocks/>
              <a:stCxn id="44" idx="0"/>
              <a:endCxn id="43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C1E08B6-B56A-451C-865C-C0F68023C472}"/>
              </a:ext>
            </a:extLst>
          </p:cNvPr>
          <p:cNvGrpSpPr/>
          <p:nvPr/>
        </p:nvGrpSpPr>
        <p:grpSpPr>
          <a:xfrm>
            <a:off x="4855945" y="2884785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BD4275B-85D9-456F-BE66-EE689A4979A0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FE9F5BA-A927-4B9F-9218-E066D6212269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Elbow Connector 39">
              <a:extLst>
                <a:ext uri="{FF2B5EF4-FFF2-40B4-BE49-F238E27FC236}">
                  <a16:creationId xmlns:a16="http://schemas.microsoft.com/office/drawing/2014/main" id="{F281124D-A16D-492E-8E0E-3F53F57CBE4E}"/>
                </a:ext>
              </a:extLst>
            </p:cNvPr>
            <p:cNvCxnSpPr>
              <a:cxnSpLocks/>
              <a:stCxn id="48" idx="0"/>
              <a:endCxn id="47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D38B442-D599-4220-B25A-937F56270792}"/>
              </a:ext>
            </a:extLst>
          </p:cNvPr>
          <p:cNvGrpSpPr/>
          <p:nvPr/>
        </p:nvGrpSpPr>
        <p:grpSpPr>
          <a:xfrm>
            <a:off x="6216630" y="4517515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0DD43C7-014C-4CFC-93AA-D238933BC646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7A54BD0-B9FE-47E5-B0DE-A8EC31D355A2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Elbow Connector 39">
              <a:extLst>
                <a:ext uri="{FF2B5EF4-FFF2-40B4-BE49-F238E27FC236}">
                  <a16:creationId xmlns:a16="http://schemas.microsoft.com/office/drawing/2014/main" id="{EAC0EBB4-2485-4647-9C6D-C28126A1028B}"/>
                </a:ext>
              </a:extLst>
            </p:cNvPr>
            <p:cNvCxnSpPr>
              <a:cxnSpLocks/>
              <a:stCxn id="52" idx="0"/>
              <a:endCxn id="51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86B3FEF-926B-4FBF-8382-5E2463DBAC1A}"/>
              </a:ext>
            </a:extLst>
          </p:cNvPr>
          <p:cNvGrpSpPr/>
          <p:nvPr/>
        </p:nvGrpSpPr>
        <p:grpSpPr>
          <a:xfrm>
            <a:off x="4224299" y="5668260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96011AC-B7D0-4934-AEFC-423D604F6F16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414993E-6671-4D89-BF1E-31CB7EDC153D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Elbow Connector 39">
              <a:extLst>
                <a:ext uri="{FF2B5EF4-FFF2-40B4-BE49-F238E27FC236}">
                  <a16:creationId xmlns:a16="http://schemas.microsoft.com/office/drawing/2014/main" id="{3662FB37-1523-412E-BA37-6333B0E19FCD}"/>
                </a:ext>
              </a:extLst>
            </p:cNvPr>
            <p:cNvCxnSpPr>
              <a:cxnSpLocks/>
              <a:stCxn id="56" idx="0"/>
              <a:endCxn id="55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890E303-DD57-438F-8F5A-CEBF82B289B5}"/>
              </a:ext>
            </a:extLst>
          </p:cNvPr>
          <p:cNvSpPr txBox="1"/>
          <p:nvPr/>
        </p:nvSpPr>
        <p:spPr>
          <a:xfrm>
            <a:off x="4487188" y="470596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6EFAFE5-567A-4195-B52B-C7213ACCB508}"/>
              </a:ext>
            </a:extLst>
          </p:cNvPr>
          <p:cNvSpPr txBox="1"/>
          <p:nvPr/>
        </p:nvSpPr>
        <p:spPr>
          <a:xfrm>
            <a:off x="2514016" y="474948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933C510-5DFD-49A4-8FD0-4F1060CBE068}"/>
              </a:ext>
            </a:extLst>
          </p:cNvPr>
          <p:cNvSpPr txBox="1"/>
          <p:nvPr/>
        </p:nvSpPr>
        <p:spPr>
          <a:xfrm>
            <a:off x="6174224" y="452603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0634473-8DB6-4CDD-832D-C43C377CA680}"/>
              </a:ext>
            </a:extLst>
          </p:cNvPr>
          <p:cNvSpPr txBox="1"/>
          <p:nvPr/>
        </p:nvSpPr>
        <p:spPr>
          <a:xfrm>
            <a:off x="4168976" y="566826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13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0FD5441-7CB7-4264-ADA0-E619F94F01E1}"/>
              </a:ext>
            </a:extLst>
          </p:cNvPr>
          <p:cNvGrpSpPr/>
          <p:nvPr/>
        </p:nvGrpSpPr>
        <p:grpSpPr>
          <a:xfrm rot="5400000">
            <a:off x="3302967" y="1994369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C93A9DC-29B2-4DA1-A825-7852D6B8920C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7759145-452D-4ED4-9BC8-69C218574589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6" name="Elbow Connector 39">
              <a:extLst>
                <a:ext uri="{FF2B5EF4-FFF2-40B4-BE49-F238E27FC236}">
                  <a16:creationId xmlns:a16="http://schemas.microsoft.com/office/drawing/2014/main" id="{A3E78087-0956-434B-94F6-29B58B069F3F}"/>
                </a:ext>
              </a:extLst>
            </p:cNvPr>
            <p:cNvCxnSpPr>
              <a:cxnSpLocks/>
              <a:stCxn id="65" idx="0"/>
              <a:endCxn id="64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0A07620A-1421-42EA-A8AA-CB6A0C48F827}"/>
              </a:ext>
            </a:extLst>
          </p:cNvPr>
          <p:cNvSpPr txBox="1"/>
          <p:nvPr/>
        </p:nvSpPr>
        <p:spPr>
          <a:xfrm>
            <a:off x="3347227" y="2096418"/>
            <a:ext cx="373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3219816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1EEA-2FD2-482A-8948-3137FDD9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مركز المهام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 </a:t>
            </a:r>
            <a:r>
              <a:rPr lang="ar-SA" dirty="0"/>
              <a:t>- التحديات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CD3455-10C4-466E-9AEB-44BFE3287CB4}"/>
              </a:ext>
            </a:extLst>
          </p:cNvPr>
          <p:cNvSpPr txBox="1">
            <a:spLocks/>
          </p:cNvSpPr>
          <p:nvPr/>
        </p:nvSpPr>
        <p:spPr>
          <a:xfrm>
            <a:off x="6585356" y="1721477"/>
            <a:ext cx="5297256" cy="5312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المشكلات المخصصة للمستخدم، تحتوي كل مشكلة على: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1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اسم التحدي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1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تاريخ الاستحقاق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1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انشئ من قبل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1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التأثير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1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التصنيف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</a:t>
            </a:r>
          </a:p>
          <a:p>
            <a:pPr marR="0" lvl="1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ايقونة الاجراءات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عرض تفاصيل التحدي من خلال الضغط على زر الإجراء ثم الضغط على خيار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التفاصيل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التحدي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لإضافة تعليق على التحدي، اكتب في حقل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اكتب تحديثًا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لإضافة مرفق إلى التحدي، اضغط على أيقونة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المرفقات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لإرسال التعليق/المرفق اضغط على أيقونة "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إرسال</a:t>
            </a: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12A60C-97BB-4E1A-8E0D-8CDF7AFDF2EE}"/>
              </a:ext>
            </a:extLst>
          </p:cNvPr>
          <p:cNvSpPr txBox="1"/>
          <p:nvPr/>
        </p:nvSpPr>
        <p:spPr>
          <a:xfrm>
            <a:off x="16042" y="1206462"/>
            <a:ext cx="118826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عند النقر فوق علامة التبويب "التحديات"، سيعرض النظام المعلومات التالية: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FB5E2B-7E16-4D5C-82FD-638EF63AE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63" y="1879130"/>
            <a:ext cx="6318193" cy="3099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D7FB9A-6CE1-47E0-8F9B-6FC9FCBC6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65" y="3893716"/>
            <a:ext cx="5508003" cy="2201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8C3E430-BC63-4CC0-9040-341B32BB6557}"/>
              </a:ext>
            </a:extLst>
          </p:cNvPr>
          <p:cNvGrpSpPr/>
          <p:nvPr/>
        </p:nvGrpSpPr>
        <p:grpSpPr>
          <a:xfrm>
            <a:off x="2442370" y="2306794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314F0A8-38E3-457F-B684-AD78CCF71766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8A7EF6D-9243-4549-99F9-FF7F2EAE380E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11A56C9E-EF21-4A54-9126-33D95C0C6688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B5A015-FD3C-4782-BC53-855E66C9D9F3}"/>
              </a:ext>
            </a:extLst>
          </p:cNvPr>
          <p:cNvGrpSpPr/>
          <p:nvPr/>
        </p:nvGrpSpPr>
        <p:grpSpPr>
          <a:xfrm>
            <a:off x="5541554" y="3387757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770C6B7-06F8-4619-90CD-78E7BCB8FCA2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8680919-3994-4ADE-AA55-F146090E066B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1250E983-08EE-440E-8118-2EED42C71C21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4049C7-56E5-4D41-8CA4-E15176859FB2}"/>
              </a:ext>
            </a:extLst>
          </p:cNvPr>
          <p:cNvGrpSpPr/>
          <p:nvPr/>
        </p:nvGrpSpPr>
        <p:grpSpPr>
          <a:xfrm>
            <a:off x="2274572" y="5249990"/>
            <a:ext cx="373488" cy="50654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3091C51-E33E-4C90-BAE0-E021559376EB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D04A96C-8A4B-4492-A76E-023F9B6EC820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E32CFC60-6DB3-40F1-AA2F-7FA868279286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52EBFCF-8187-4CBC-852B-671ECC406B66}"/>
              </a:ext>
            </a:extLst>
          </p:cNvPr>
          <p:cNvGrpSpPr/>
          <p:nvPr/>
        </p:nvGrpSpPr>
        <p:grpSpPr>
          <a:xfrm>
            <a:off x="5607708" y="5014532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09C1989-D978-4DBE-A995-FC299205A76F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23F4386-8BF1-4E93-8DF0-DE774E7DDDEA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Elbow Connector 39">
              <a:extLst>
                <a:ext uri="{FF2B5EF4-FFF2-40B4-BE49-F238E27FC236}">
                  <a16:creationId xmlns:a16="http://schemas.microsoft.com/office/drawing/2014/main" id="{7F8CA6E1-0E43-4221-83B4-39A177562CF6}"/>
                </a:ext>
              </a:extLst>
            </p:cNvPr>
            <p:cNvCxnSpPr>
              <a:cxnSpLocks/>
              <a:stCxn id="35" idx="0"/>
              <a:endCxn id="34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26FA9B3-B2ED-4CFC-8C73-09B13C06A3C4}"/>
              </a:ext>
            </a:extLst>
          </p:cNvPr>
          <p:cNvGrpSpPr/>
          <p:nvPr/>
        </p:nvGrpSpPr>
        <p:grpSpPr>
          <a:xfrm>
            <a:off x="731311" y="5485448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C2E2923-EAB5-4053-B149-7BFD72AD9DBB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1ADE60A-BB6E-4EC2-9FB1-DD4B93FFAFCC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68BEBCE7-519F-41F2-B531-E0B448C09509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18041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13813-194A-49EF-95E5-CD5BD04E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مركز المهام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 </a:t>
            </a:r>
            <a:r>
              <a:rPr lang="ar-SA" dirty="0"/>
              <a:t>- التحديات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5654A4-5206-453D-AACC-005DFCEE6D54}"/>
              </a:ext>
            </a:extLst>
          </p:cNvPr>
          <p:cNvSpPr txBox="1"/>
          <p:nvPr/>
        </p:nvSpPr>
        <p:spPr>
          <a:xfrm>
            <a:off x="6814647" y="1471224"/>
            <a:ext cx="49906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من خلال صفحة التفاصيل، يمكنك إغلاق التحدي بالضغط على زر الإجراءات ثم الضغط على خيار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"إغلاق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رسالة تأكيد.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للتأكيد اضغط على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تأكيد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للإلغاء، انقر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معاينة المشروع من خلال النقر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معاينة المشروع".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وصف المشروع".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لعرض المزيد من تفاصيل المشروع، اضغط على زر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"رؤية المزيد".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CDAD5B-3726-4FC5-8FEC-E9389BA62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27" y="1630871"/>
            <a:ext cx="6346539" cy="2627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443339-6E54-4053-A1D5-5EFAEF4DC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79" y="3997159"/>
            <a:ext cx="5507187" cy="2051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303B6B-27FB-4336-B9AD-7B4FB216F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61" y="2338826"/>
            <a:ext cx="3365371" cy="1871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3757782-9C29-4308-B2B6-DBE2F75448E7}"/>
              </a:ext>
            </a:extLst>
          </p:cNvPr>
          <p:cNvGrpSpPr/>
          <p:nvPr/>
        </p:nvGrpSpPr>
        <p:grpSpPr>
          <a:xfrm rot="16200000">
            <a:off x="2742022" y="1672572"/>
            <a:ext cx="277217" cy="470916"/>
            <a:chOff x="3561176" y="4277274"/>
            <a:chExt cx="277217" cy="44947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A5A275-0411-4761-8872-FC3BF23914B2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DE9A72-891A-4E47-BA19-BC2C20E90F56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Elbow Connector 39">
              <a:extLst>
                <a:ext uri="{FF2B5EF4-FFF2-40B4-BE49-F238E27FC236}">
                  <a16:creationId xmlns:a16="http://schemas.microsoft.com/office/drawing/2014/main" id="{D3CFCCBB-A959-4F10-B5C6-5C08E2608CDC}"/>
                </a:ext>
              </a:extLst>
            </p:cNvPr>
            <p:cNvCxnSpPr>
              <a:cxnSpLocks/>
              <a:stCxn id="15" idx="0"/>
              <a:endCxn id="14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F9EAAD-64BC-4FBD-9C54-B3B1F76B1F9C}"/>
              </a:ext>
            </a:extLst>
          </p:cNvPr>
          <p:cNvGrpSpPr/>
          <p:nvPr/>
        </p:nvGrpSpPr>
        <p:grpSpPr>
          <a:xfrm rot="5400000">
            <a:off x="3826763" y="1849136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0B4FDE7-605A-43C5-9C75-BC023E98A223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9F8EEE-5E08-4600-A937-7398AE49FFC6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Elbow Connector 39">
              <a:extLst>
                <a:ext uri="{FF2B5EF4-FFF2-40B4-BE49-F238E27FC236}">
                  <a16:creationId xmlns:a16="http://schemas.microsoft.com/office/drawing/2014/main" id="{9153F500-B5DB-4D3F-BF7C-35B78541A708}"/>
                </a:ext>
              </a:extLst>
            </p:cNvPr>
            <p:cNvCxnSpPr>
              <a:cxnSpLocks/>
              <a:stCxn id="19" idx="0"/>
              <a:endCxn id="18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685BDB-59C3-402D-BBB5-60EA21DD92EA}"/>
              </a:ext>
            </a:extLst>
          </p:cNvPr>
          <p:cNvGrpSpPr/>
          <p:nvPr/>
        </p:nvGrpSpPr>
        <p:grpSpPr>
          <a:xfrm rot="5400000">
            <a:off x="3480893" y="3669940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E3D210A-0DE3-4A1E-AA08-DE68DA5EF4B9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F92965B-962B-4610-9E92-7D1EE86AEF3D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5A0BF736-5FF3-447C-8274-988305C3218E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70F81F-B6E2-45D2-9DD6-8FB6DD635A0B}"/>
              </a:ext>
            </a:extLst>
          </p:cNvPr>
          <p:cNvGrpSpPr/>
          <p:nvPr/>
        </p:nvGrpSpPr>
        <p:grpSpPr>
          <a:xfrm rot="16200000">
            <a:off x="1953057" y="3649851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F52F082-4A56-4437-80EC-27209BE7A000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48557-F8E0-4A0D-9427-1F74DD2EFCF9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7C3D0783-8A7C-447F-870B-EFB1BAFE7187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D49FE1-B2F7-48F6-9C1B-382B051F09DE}"/>
              </a:ext>
            </a:extLst>
          </p:cNvPr>
          <p:cNvGrpSpPr/>
          <p:nvPr/>
        </p:nvGrpSpPr>
        <p:grpSpPr>
          <a:xfrm>
            <a:off x="5938759" y="3602154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947225B-3839-42AC-A0C6-CA9353425AA7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31F4938-EF5D-492E-9F08-5418FA3C98A9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717E2FE8-F7FE-4A08-9B8A-F948FDF03C43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F087AF3-F681-4B09-8546-F4FDBA64681F}"/>
              </a:ext>
            </a:extLst>
          </p:cNvPr>
          <p:cNvGrpSpPr/>
          <p:nvPr/>
        </p:nvGrpSpPr>
        <p:grpSpPr>
          <a:xfrm>
            <a:off x="3854960" y="5307225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1E79AC7-0F9B-4B5D-8EF6-AC341E7CF83D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D8A36F5-CD0E-4F7D-A8C5-974B1FA2D323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Elbow Connector 39">
              <a:extLst>
                <a:ext uri="{FF2B5EF4-FFF2-40B4-BE49-F238E27FC236}">
                  <a16:creationId xmlns:a16="http://schemas.microsoft.com/office/drawing/2014/main" id="{7C89BE31-8CB5-4909-B5B0-59408A65A510}"/>
                </a:ext>
              </a:extLst>
            </p:cNvPr>
            <p:cNvCxnSpPr>
              <a:cxnSpLocks/>
              <a:stCxn id="35" idx="0"/>
              <a:endCxn id="34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3288D2-3777-42C0-96D6-06E903F36D19}"/>
              </a:ext>
            </a:extLst>
          </p:cNvPr>
          <p:cNvGrpSpPr/>
          <p:nvPr/>
        </p:nvGrpSpPr>
        <p:grpSpPr>
          <a:xfrm>
            <a:off x="1623747" y="1998328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E9A10F9-3FDE-434C-A72D-1CB14C654D7C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041ED4A-019E-46FE-A73F-22EB2647A1B8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637BBE44-3C58-44ED-A197-F0224449DFD4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F2FF5AE-EBA5-4957-84E0-412E17C8FC87}"/>
              </a:ext>
            </a:extLst>
          </p:cNvPr>
          <p:cNvSpPr txBox="1"/>
          <p:nvPr/>
        </p:nvSpPr>
        <p:spPr>
          <a:xfrm>
            <a:off x="2645726" y="176942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6C2E2C-A99E-4D6C-9636-787F99E044BE}"/>
              </a:ext>
            </a:extLst>
          </p:cNvPr>
          <p:cNvSpPr txBox="1"/>
          <p:nvPr/>
        </p:nvSpPr>
        <p:spPr>
          <a:xfrm>
            <a:off x="1616912" y="198300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92637F0-7253-4BBF-9FF1-3B200E20279E}"/>
              </a:ext>
            </a:extLst>
          </p:cNvPr>
          <p:cNvSpPr txBox="1"/>
          <p:nvPr/>
        </p:nvSpPr>
        <p:spPr>
          <a:xfrm>
            <a:off x="3586971" y="377045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70CCDCE-D6F1-4D82-A84B-9AABCB4E6D94}"/>
              </a:ext>
            </a:extLst>
          </p:cNvPr>
          <p:cNvSpPr txBox="1"/>
          <p:nvPr/>
        </p:nvSpPr>
        <p:spPr>
          <a:xfrm>
            <a:off x="1849725" y="373338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49D885-9C6A-46BE-AB7A-E244FA2F4EE8}"/>
              </a:ext>
            </a:extLst>
          </p:cNvPr>
          <p:cNvSpPr txBox="1"/>
          <p:nvPr/>
        </p:nvSpPr>
        <p:spPr>
          <a:xfrm>
            <a:off x="3871023" y="194598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6CD259-953C-442B-A432-43F2B2C9C085}"/>
              </a:ext>
            </a:extLst>
          </p:cNvPr>
          <p:cNvSpPr txBox="1"/>
          <p:nvPr/>
        </p:nvSpPr>
        <p:spPr>
          <a:xfrm>
            <a:off x="5908668" y="3600835"/>
            <a:ext cx="373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468BC7-259C-4775-A91A-FFBB47BFACAF}"/>
              </a:ext>
            </a:extLst>
          </p:cNvPr>
          <p:cNvSpPr txBox="1"/>
          <p:nvPr/>
        </p:nvSpPr>
        <p:spPr>
          <a:xfrm>
            <a:off x="3789097" y="529586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610056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7B1A-28F5-4DAB-868F-4B7FC8F1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مركز المهام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 </a:t>
            </a:r>
            <a:r>
              <a:rPr lang="ar-SA" dirty="0"/>
              <a:t>- </a:t>
            </a:r>
            <a:r>
              <a:rPr lang="ar-JO" dirty="0"/>
              <a:t>تحتاج إلى دعم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B16D5B8-47B3-4C2A-ABE3-6B364FC63461}"/>
              </a:ext>
            </a:extLst>
          </p:cNvPr>
          <p:cNvSpPr txBox="1">
            <a:spLocks/>
          </p:cNvSpPr>
          <p:nvPr/>
        </p:nvSpPr>
        <p:spPr>
          <a:xfrm>
            <a:off x="10773325" y="6542036"/>
            <a:ext cx="1251527" cy="2520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7F3724-A1EB-4781-8965-B1A9CB99DDFC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64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96CC71E-0675-4047-AD1F-C123C79C4939}"/>
              </a:ext>
            </a:extLst>
          </p:cNvPr>
          <p:cNvSpPr txBox="1">
            <a:spLocks/>
          </p:cNvSpPr>
          <p:nvPr/>
        </p:nvSpPr>
        <p:spPr>
          <a:xfrm>
            <a:off x="6736262" y="1965341"/>
            <a:ext cx="5080613" cy="449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الدعم المطلوب من المستخدم، ويتضمن كل منها: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1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الحالة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</a:t>
            </a:r>
          </a:p>
          <a:p>
            <a:pPr marR="0" lvl="1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تاريخ البداية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1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تاريخ لإنشاء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1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انشئ من قبل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R="0" lvl="1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أيقونة الاجراء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عرض تفاصيل الدعم من خلال الضغط على زر الإجراء ثم الضغط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التفاصيل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"الدعم".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لإضافة تعليق إلى الدعم، اكتب في حقل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"اكتب هنا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لإضافة مرفق إلى الدعم، اضغط على أيقونة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المرفقات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لإرسال التعليق/المرفق اضغط على أيقونة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إرسال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5F15E0-B69F-4E23-A4E6-2317D60D555A}"/>
              </a:ext>
            </a:extLst>
          </p:cNvPr>
          <p:cNvSpPr txBox="1"/>
          <p:nvPr/>
        </p:nvSpPr>
        <p:spPr>
          <a:xfrm>
            <a:off x="4350525" y="1120019"/>
            <a:ext cx="74781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عند النقر فوق علامة التبويب "تحتاج إلى دعم "، سيعرض النظام المعلومات التالية: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F4711E-655A-435F-AC45-589D5B5B5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2" y="1734114"/>
            <a:ext cx="6500110" cy="3177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9E7A92-1001-4243-81D3-18705E3D9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891" y="2216101"/>
            <a:ext cx="4685629" cy="1253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220762-7B71-462B-B6AF-838B1DFBD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82" y="4059034"/>
            <a:ext cx="5000607" cy="1998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2BE3869-9948-4D8F-A13E-77B174D8D423}"/>
              </a:ext>
            </a:extLst>
          </p:cNvPr>
          <p:cNvGrpSpPr/>
          <p:nvPr/>
        </p:nvGrpSpPr>
        <p:grpSpPr>
          <a:xfrm>
            <a:off x="6183533" y="3503070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EA39B19-ECC2-4A00-88E3-572D4E51C889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DA36323-A4A5-4B1D-93BA-B97FF1290F3B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Elbow Connector 39">
              <a:extLst>
                <a:ext uri="{FF2B5EF4-FFF2-40B4-BE49-F238E27FC236}">
                  <a16:creationId xmlns:a16="http://schemas.microsoft.com/office/drawing/2014/main" id="{7D255E0B-450B-4111-86AC-52D6054D7BC9}"/>
                </a:ext>
              </a:extLst>
            </p:cNvPr>
            <p:cNvCxnSpPr>
              <a:cxnSpLocks/>
              <a:stCxn id="25" idx="0"/>
              <a:endCxn id="24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DB2CD11-0D5A-4278-9EF2-B257F7226FD0}"/>
              </a:ext>
            </a:extLst>
          </p:cNvPr>
          <p:cNvGrpSpPr/>
          <p:nvPr/>
        </p:nvGrpSpPr>
        <p:grpSpPr>
          <a:xfrm>
            <a:off x="2274572" y="5249990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BAC9FEA-BA61-48FF-AF3E-86CD7C502E63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9EE841B-9763-451A-8829-380D3C177793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Elbow Connector 39">
              <a:extLst>
                <a:ext uri="{FF2B5EF4-FFF2-40B4-BE49-F238E27FC236}">
                  <a16:creationId xmlns:a16="http://schemas.microsoft.com/office/drawing/2014/main" id="{6319A9DC-78AA-4995-85D4-6BCC52FE1CE0}"/>
                </a:ext>
              </a:extLst>
            </p:cNvPr>
            <p:cNvCxnSpPr>
              <a:cxnSpLocks/>
              <a:stCxn id="29" idx="0"/>
              <a:endCxn id="28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8D106B-F822-4AA9-AE8C-CC21E32E7AF9}"/>
              </a:ext>
            </a:extLst>
          </p:cNvPr>
          <p:cNvGrpSpPr/>
          <p:nvPr/>
        </p:nvGrpSpPr>
        <p:grpSpPr>
          <a:xfrm>
            <a:off x="5245542" y="5031450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A50B148-DD77-45BD-A9FE-D70C667EA128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4B75199-AF79-49D7-99A3-DED92F34AD91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Elbow Connector 39">
              <a:extLst>
                <a:ext uri="{FF2B5EF4-FFF2-40B4-BE49-F238E27FC236}">
                  <a16:creationId xmlns:a16="http://schemas.microsoft.com/office/drawing/2014/main" id="{38C3F1BB-A7A1-4DF7-972D-B952BA2B1A5C}"/>
                </a:ext>
              </a:extLst>
            </p:cNvPr>
            <p:cNvCxnSpPr>
              <a:cxnSpLocks/>
              <a:stCxn id="33" idx="0"/>
              <a:endCxn id="32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A849ACB-6B64-44F0-A4C5-90D2B1E1B6F7}"/>
              </a:ext>
            </a:extLst>
          </p:cNvPr>
          <p:cNvGrpSpPr/>
          <p:nvPr/>
        </p:nvGrpSpPr>
        <p:grpSpPr>
          <a:xfrm>
            <a:off x="731311" y="5485448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8F97FBA-2F5C-458B-80E3-C41581DA5F21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9AB8F67-B827-4044-82A9-7EB59864C47F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Elbow Connector 39">
              <a:extLst>
                <a:ext uri="{FF2B5EF4-FFF2-40B4-BE49-F238E27FC236}">
                  <a16:creationId xmlns:a16="http://schemas.microsoft.com/office/drawing/2014/main" id="{B9EFDEB0-E126-4B9A-ACF5-AD72334BF5CA}"/>
                </a:ext>
              </a:extLst>
            </p:cNvPr>
            <p:cNvCxnSpPr>
              <a:cxnSpLocks/>
              <a:stCxn id="37" idx="0"/>
              <a:endCxn id="36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44963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21A4-47EE-40F5-B511-238A7E28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مركز المهام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 </a:t>
            </a:r>
            <a:r>
              <a:rPr kumimoji="0" lang="ar-JO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</a:rPr>
              <a:t>–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</a:rPr>
              <a:t> </a:t>
            </a:r>
            <a:r>
              <a:rPr kumimoji="0" lang="ar-JO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</a:rPr>
              <a:t>مهام عامة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8EBF7E-344D-4622-8A1F-B50C0E3FA75A}"/>
              </a:ext>
            </a:extLst>
          </p:cNvPr>
          <p:cNvSpPr txBox="1">
            <a:spLocks/>
          </p:cNvSpPr>
          <p:nvPr/>
        </p:nvSpPr>
        <p:spPr>
          <a:xfrm>
            <a:off x="7624183" y="1580591"/>
            <a:ext cx="4148679" cy="4681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إضافة مهمة عامة بالضغط على أيقونة الإضافة الموجودة أسفل يسار صفحة الجدول الزمني.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عدة خيارات سريعة يمكنك من خلالها اختيار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مهمة عامة جديدة".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سيقوم النظام بعد ذلك بإرشادك إلى نموذج إضافة المهمة.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يتم استخدام زر الحفظ لإرسال المهمة وإضافتها إلى قائمة المهام العامة.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6408CF-002F-4BD1-973E-CE54F3AFB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11" y="1431062"/>
            <a:ext cx="6602719" cy="3254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BCB40A-3BF1-4F6B-A36E-97C2FCE3F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563" y="3862716"/>
            <a:ext cx="5542311" cy="2160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301F14A-AAB3-4014-B22E-A5BFC8296313}"/>
              </a:ext>
            </a:extLst>
          </p:cNvPr>
          <p:cNvGrpSpPr/>
          <p:nvPr/>
        </p:nvGrpSpPr>
        <p:grpSpPr>
          <a:xfrm rot="5400000">
            <a:off x="515988" y="4229233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CFE77FF-D35D-4271-BEB9-546BE50040AB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71B4F9-AA25-4253-A037-4E41D784AF3A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Elbow Connector 39">
              <a:extLst>
                <a:ext uri="{FF2B5EF4-FFF2-40B4-BE49-F238E27FC236}">
                  <a16:creationId xmlns:a16="http://schemas.microsoft.com/office/drawing/2014/main" id="{64515F49-B12E-43D9-B88A-A05D7893F315}"/>
                </a:ext>
              </a:extLst>
            </p:cNvPr>
            <p:cNvCxnSpPr>
              <a:cxnSpLocks/>
              <a:stCxn id="21" idx="0"/>
              <a:endCxn id="20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D1D51A-1949-4BFB-8046-F170CF7F22B1}"/>
              </a:ext>
            </a:extLst>
          </p:cNvPr>
          <p:cNvGrpSpPr/>
          <p:nvPr/>
        </p:nvGrpSpPr>
        <p:grpSpPr>
          <a:xfrm rot="5400000">
            <a:off x="1530029" y="3906977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F8D02B4-A337-43F6-B1ED-38EDB4834CB6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82F8C7-CF87-4D30-887D-A8F17B5F4A93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Elbow Connector 39">
              <a:extLst>
                <a:ext uri="{FF2B5EF4-FFF2-40B4-BE49-F238E27FC236}">
                  <a16:creationId xmlns:a16="http://schemas.microsoft.com/office/drawing/2014/main" id="{4395471F-BA39-4163-A6D4-0BDDAF607F73}"/>
                </a:ext>
              </a:extLst>
            </p:cNvPr>
            <p:cNvCxnSpPr>
              <a:cxnSpLocks/>
              <a:stCxn id="25" idx="0"/>
              <a:endCxn id="24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26D14A-7BD3-4DCE-A17D-68CDED8A5EC9}"/>
              </a:ext>
            </a:extLst>
          </p:cNvPr>
          <p:cNvGrpSpPr/>
          <p:nvPr/>
        </p:nvGrpSpPr>
        <p:grpSpPr>
          <a:xfrm>
            <a:off x="6334453" y="3532910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0897568-DE49-4547-8B5D-B80053C9F64E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C5833C7-FCE9-4768-BF98-A096EDB82F3F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Elbow Connector 39">
              <a:extLst>
                <a:ext uri="{FF2B5EF4-FFF2-40B4-BE49-F238E27FC236}">
                  <a16:creationId xmlns:a16="http://schemas.microsoft.com/office/drawing/2014/main" id="{FE38F036-9364-40C8-8C85-69A43F181964}"/>
                </a:ext>
              </a:extLst>
            </p:cNvPr>
            <p:cNvCxnSpPr>
              <a:cxnSpLocks/>
              <a:stCxn id="29" idx="0"/>
              <a:endCxn id="28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1C2A2E-0472-4726-82E2-F159B75E6BAB}"/>
              </a:ext>
            </a:extLst>
          </p:cNvPr>
          <p:cNvGrpSpPr/>
          <p:nvPr/>
        </p:nvGrpSpPr>
        <p:grpSpPr>
          <a:xfrm>
            <a:off x="1635965" y="5540358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E8046AA-D825-479B-8E8F-95692D3A4FDB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6B6C39B-9786-4260-9880-04EB66A30C4E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Elbow Connector 39">
              <a:extLst>
                <a:ext uri="{FF2B5EF4-FFF2-40B4-BE49-F238E27FC236}">
                  <a16:creationId xmlns:a16="http://schemas.microsoft.com/office/drawing/2014/main" id="{433F964A-102F-45E7-A795-AAD4E71020DD}"/>
                </a:ext>
              </a:extLst>
            </p:cNvPr>
            <p:cNvCxnSpPr>
              <a:cxnSpLocks/>
              <a:stCxn id="33" idx="0"/>
              <a:endCxn id="32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C7AC467-16F9-4DB3-ACD5-825E5340C98C}"/>
              </a:ext>
            </a:extLst>
          </p:cNvPr>
          <p:cNvSpPr txBox="1"/>
          <p:nvPr/>
        </p:nvSpPr>
        <p:spPr>
          <a:xfrm>
            <a:off x="618966" y="4306419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079E53-EFBD-4354-866B-96A0ED447FD3}"/>
              </a:ext>
            </a:extLst>
          </p:cNvPr>
          <p:cNvSpPr txBox="1"/>
          <p:nvPr/>
        </p:nvSpPr>
        <p:spPr>
          <a:xfrm>
            <a:off x="1633007" y="3989781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261333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0CAD-AA8B-477A-AF47-B059AE31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مركز المهام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 </a:t>
            </a:r>
            <a:r>
              <a:rPr kumimoji="0" lang="ar-JO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</a:rPr>
              <a:t>–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</a:rPr>
              <a:t> </a:t>
            </a:r>
            <a:r>
              <a:rPr kumimoji="0" lang="ar-JO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</a:rPr>
              <a:t>مهام عامة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D0BCE-AB6E-474A-A10F-1C45BB5315BA}"/>
              </a:ext>
            </a:extLst>
          </p:cNvPr>
          <p:cNvSpPr txBox="1"/>
          <p:nvPr/>
        </p:nvSpPr>
        <p:spPr>
          <a:xfrm>
            <a:off x="6520369" y="1759745"/>
            <a:ext cx="5279369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EG" sz="1600" dirty="0">
                <a:solidFill>
                  <a:prstClr val="black"/>
                </a:solidFill>
                <a:latin typeface="Calibri" panose="020F0502020204030204"/>
                <a:cs typeface="+mj-cs"/>
              </a:rPr>
              <a:t>ا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لمهام العامة التي يكلف بها المستخدم وتفاصيلها كما</a:t>
            </a:r>
            <a:r>
              <a:rPr kumimoji="0" lang="ar-EG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يلي: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 </a:t>
            </a:r>
          </a:p>
          <a:p>
            <a:pPr marL="457200" marR="0" lvl="1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اسم المهمة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j-cs"/>
            </a:endParaRPr>
          </a:p>
          <a:p>
            <a:pPr marL="457200" marR="0" lvl="1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المسؤول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j-cs"/>
            </a:endParaRPr>
          </a:p>
          <a:p>
            <a:pPr marL="457200" marR="0" lvl="1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نسبة الإنجاز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j-cs"/>
            </a:endParaRPr>
          </a:p>
          <a:p>
            <a:pPr marL="457200" marR="0" lvl="1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الحالة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j-cs"/>
            </a:endParaRPr>
          </a:p>
          <a:p>
            <a:pPr marL="457200" marR="0" lvl="1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حالة الموافقة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j-cs"/>
            </a:endParaRPr>
          </a:p>
          <a:p>
            <a:pPr marL="457200" marR="0" lvl="1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الإنجاز الحالي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j-cs"/>
            </a:endParaRPr>
          </a:p>
          <a:p>
            <a:pPr marL="457200" marR="0" lvl="1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ايقونة الاجراءات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يمكنك عرض تفاصيل المهمة من خلال النقر على زر الإجراء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التفاصيل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سيعرض النظام صفحة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المهمة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لإضافة تعليق على الطلب، اكتب في مربع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اكتب تحديثًا".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لإضافة مرفق إلى الطلب، اضغط على أيقونة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المرفقات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لإرسال التعليق/المرفق اضغط على أيقونة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إرسال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2658A4-CFD9-426E-94E7-D0C1F7B1CB3D}"/>
              </a:ext>
            </a:extLst>
          </p:cNvPr>
          <p:cNvSpPr txBox="1"/>
          <p:nvPr/>
        </p:nvSpPr>
        <p:spPr>
          <a:xfrm>
            <a:off x="4944287" y="1196812"/>
            <a:ext cx="68757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عند النقر فوق علامة التبويب "مهام عامة"، سيعرض النظام المعلومات التالية: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7C5CDB-7E89-4E05-B587-7ED947F18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16" y="1744172"/>
            <a:ext cx="6203181" cy="3038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28357C-F425-4461-8688-E99E9CFE2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90" y="3781893"/>
            <a:ext cx="5949707" cy="2348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5DE46AC-9021-40B7-9FC3-DDAE4CBA7002}"/>
              </a:ext>
            </a:extLst>
          </p:cNvPr>
          <p:cNvGrpSpPr/>
          <p:nvPr/>
        </p:nvGrpSpPr>
        <p:grpSpPr>
          <a:xfrm>
            <a:off x="2925428" y="1980532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8ECF64B-C407-4D7F-9953-A845B8500AB6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166F719-C874-4D59-A159-4D41109068CF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Elbow Connector 39">
              <a:extLst>
                <a:ext uri="{FF2B5EF4-FFF2-40B4-BE49-F238E27FC236}">
                  <a16:creationId xmlns:a16="http://schemas.microsoft.com/office/drawing/2014/main" id="{0B9FA896-2407-484F-A0D9-F330BAEDF30B}"/>
                </a:ext>
              </a:extLst>
            </p:cNvPr>
            <p:cNvCxnSpPr>
              <a:cxnSpLocks/>
              <a:stCxn id="17" idx="0"/>
              <a:endCxn id="16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7D42FB-B8E0-48DD-971A-FC3F8DB0AA83}"/>
              </a:ext>
            </a:extLst>
          </p:cNvPr>
          <p:cNvGrpSpPr/>
          <p:nvPr/>
        </p:nvGrpSpPr>
        <p:grpSpPr>
          <a:xfrm>
            <a:off x="6121622" y="3296403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54C7901-CDE4-4FD9-869B-1BAEB39F5AC8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69AB778-9C3D-485D-88A9-2FE5ECF164F1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Elbow Connector 39">
              <a:extLst>
                <a:ext uri="{FF2B5EF4-FFF2-40B4-BE49-F238E27FC236}">
                  <a16:creationId xmlns:a16="http://schemas.microsoft.com/office/drawing/2014/main" id="{56145E46-45D3-4573-A688-169A148C4F7F}"/>
                </a:ext>
              </a:extLst>
            </p:cNvPr>
            <p:cNvCxnSpPr>
              <a:cxnSpLocks/>
              <a:stCxn id="21" idx="0"/>
              <a:endCxn id="20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7F77A2-4796-4C97-ADC5-6570643D812F}"/>
              </a:ext>
            </a:extLst>
          </p:cNvPr>
          <p:cNvGrpSpPr/>
          <p:nvPr/>
        </p:nvGrpSpPr>
        <p:grpSpPr>
          <a:xfrm>
            <a:off x="2646109" y="5220423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B8338E0-45B0-4990-AFC7-212D56196773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83E742-923F-4628-82A8-F551B4093BEF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Elbow Connector 39">
              <a:extLst>
                <a:ext uri="{FF2B5EF4-FFF2-40B4-BE49-F238E27FC236}">
                  <a16:creationId xmlns:a16="http://schemas.microsoft.com/office/drawing/2014/main" id="{CF050F56-75A9-4EA2-B8BD-D42CD5B14887}"/>
                </a:ext>
              </a:extLst>
            </p:cNvPr>
            <p:cNvCxnSpPr>
              <a:cxnSpLocks/>
              <a:stCxn id="25" idx="0"/>
              <a:endCxn id="24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DFED95-A279-497C-816C-3EC0FD13AA24}"/>
              </a:ext>
            </a:extLst>
          </p:cNvPr>
          <p:cNvGrpSpPr/>
          <p:nvPr/>
        </p:nvGrpSpPr>
        <p:grpSpPr>
          <a:xfrm>
            <a:off x="6126005" y="4581995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C1DA079-ECEB-4358-877F-7E3AE75526F7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8179E96-6F7B-4379-819E-E3D3A78C48E9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Elbow Connector 39">
              <a:extLst>
                <a:ext uri="{FF2B5EF4-FFF2-40B4-BE49-F238E27FC236}">
                  <a16:creationId xmlns:a16="http://schemas.microsoft.com/office/drawing/2014/main" id="{4C0A1066-A37A-42A4-9A30-5FB0D8926A2D}"/>
                </a:ext>
              </a:extLst>
            </p:cNvPr>
            <p:cNvCxnSpPr>
              <a:cxnSpLocks/>
              <a:stCxn id="29" idx="0"/>
              <a:endCxn id="28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FA13C8-27CA-4D72-932A-E558146DC440}"/>
              </a:ext>
            </a:extLst>
          </p:cNvPr>
          <p:cNvGrpSpPr/>
          <p:nvPr/>
        </p:nvGrpSpPr>
        <p:grpSpPr>
          <a:xfrm>
            <a:off x="537090" y="5465785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A206F57-A81F-4F3F-A344-62C93156B3C6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0803A9D-4E53-4440-9C89-8218AF8EE8B0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Elbow Connector 39">
              <a:extLst>
                <a:ext uri="{FF2B5EF4-FFF2-40B4-BE49-F238E27FC236}">
                  <a16:creationId xmlns:a16="http://schemas.microsoft.com/office/drawing/2014/main" id="{025A1423-ADB5-4105-B354-16D9E7F33F96}"/>
                </a:ext>
              </a:extLst>
            </p:cNvPr>
            <p:cNvCxnSpPr>
              <a:cxnSpLocks/>
              <a:stCxn id="33" idx="0"/>
              <a:endCxn id="32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01223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D3077-B1B2-4E8B-9F34-04626F45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مركز المهام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</a:rPr>
              <a:t> </a:t>
            </a:r>
            <a:r>
              <a:rPr kumimoji="0" lang="ar-JO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</a:rPr>
              <a:t>–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</a:rPr>
              <a:t> </a:t>
            </a:r>
            <a:r>
              <a:rPr kumimoji="0" lang="ar-JO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</a:rPr>
              <a:t>مهام عامة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A20C2-FD15-48A7-868A-2D8DAC2B057F}"/>
              </a:ext>
            </a:extLst>
          </p:cNvPr>
          <p:cNvSpPr txBox="1"/>
          <p:nvPr/>
        </p:nvSpPr>
        <p:spPr>
          <a:xfrm>
            <a:off x="6611008" y="2097866"/>
            <a:ext cx="5157566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تغيير تقدم المهمة من خلال النقر على زر إجراءات المحاذاة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تغيير التقدم".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سيسمح لك النظام بتغيير التقدم عن طريق سحب شريط التمرير إلى التقدم المطلوب.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رسالة تأكيد للتأكيد، اضغط على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تأكيد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للإلغاء، انقر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508E0F-3383-430D-BA0F-D92C6F3E0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22" y="1125711"/>
            <a:ext cx="5947246" cy="2913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42C3DD-59DB-4CF5-9B75-AC852CD74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83" y="3734541"/>
            <a:ext cx="5157566" cy="953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E7A0F6-E181-49C8-BE75-8A602B722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774" y="4657863"/>
            <a:ext cx="2562342" cy="1416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4924B06-ADC6-48DA-AF97-DFF87434455C}"/>
              </a:ext>
            </a:extLst>
          </p:cNvPr>
          <p:cNvGrpSpPr/>
          <p:nvPr/>
        </p:nvGrpSpPr>
        <p:grpSpPr>
          <a:xfrm rot="5400000">
            <a:off x="4000173" y="5635440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EA3D3E4-268C-4B47-B44C-8737ABFD715B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E80A8D2-1B79-4704-B9DB-3299ADB5E77A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Elbow Connector 39">
              <a:extLst>
                <a:ext uri="{FF2B5EF4-FFF2-40B4-BE49-F238E27FC236}">
                  <a16:creationId xmlns:a16="http://schemas.microsoft.com/office/drawing/2014/main" id="{BBC045EB-E0B8-4123-9DFF-A930B2C2A68E}"/>
                </a:ext>
              </a:extLst>
            </p:cNvPr>
            <p:cNvCxnSpPr>
              <a:cxnSpLocks/>
              <a:stCxn id="16" idx="0"/>
              <a:endCxn id="15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876362-2926-4CCA-84AA-599F8374834C}"/>
              </a:ext>
            </a:extLst>
          </p:cNvPr>
          <p:cNvGrpSpPr/>
          <p:nvPr/>
        </p:nvGrpSpPr>
        <p:grpSpPr>
          <a:xfrm rot="16200000">
            <a:off x="2667859" y="5618541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DB955E2-911B-4616-BEAA-7BB6FFEF1E60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580FCCC-0B4F-4E6D-9277-8C2B161CF33C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Elbow Connector 39">
              <a:extLst>
                <a:ext uri="{FF2B5EF4-FFF2-40B4-BE49-F238E27FC236}">
                  <a16:creationId xmlns:a16="http://schemas.microsoft.com/office/drawing/2014/main" id="{52439A13-D1B5-49B3-8761-0A9D369B292B}"/>
                </a:ext>
              </a:extLst>
            </p:cNvPr>
            <p:cNvCxnSpPr>
              <a:cxnSpLocks/>
              <a:stCxn id="20" idx="0"/>
              <a:endCxn id="19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DD67D2-324E-494B-80D7-8EBF12F4F00F}"/>
              </a:ext>
            </a:extLst>
          </p:cNvPr>
          <p:cNvGrpSpPr/>
          <p:nvPr/>
        </p:nvGrpSpPr>
        <p:grpSpPr>
          <a:xfrm>
            <a:off x="1518495" y="3429000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AFCF90E-491C-42CE-99E9-66329319F653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C2F6ED2-FAF0-465B-B477-2D63D02D5289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Elbow Connector 39">
              <a:extLst>
                <a:ext uri="{FF2B5EF4-FFF2-40B4-BE49-F238E27FC236}">
                  <a16:creationId xmlns:a16="http://schemas.microsoft.com/office/drawing/2014/main" id="{21F7D945-7852-4F43-A543-4F4E922D2722}"/>
                </a:ext>
              </a:extLst>
            </p:cNvPr>
            <p:cNvCxnSpPr>
              <a:cxnSpLocks/>
              <a:stCxn id="24" idx="0"/>
              <a:endCxn id="23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52FB7D-442D-4B89-AB8C-608BAB65EA76}"/>
              </a:ext>
            </a:extLst>
          </p:cNvPr>
          <p:cNvGrpSpPr/>
          <p:nvPr/>
        </p:nvGrpSpPr>
        <p:grpSpPr>
          <a:xfrm rot="5400000">
            <a:off x="3139567" y="2065690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1438D73-1793-4E06-A088-0CEAB7B7214F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B9F1736-DC6D-452A-A052-17EEE3B9A671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Elbow Connector 39">
              <a:extLst>
                <a:ext uri="{FF2B5EF4-FFF2-40B4-BE49-F238E27FC236}">
                  <a16:creationId xmlns:a16="http://schemas.microsoft.com/office/drawing/2014/main" id="{02DA728A-A006-4947-BCEC-0EB57B5335C1}"/>
                </a:ext>
              </a:extLst>
            </p:cNvPr>
            <p:cNvCxnSpPr>
              <a:cxnSpLocks/>
              <a:stCxn id="28" idx="0"/>
              <a:endCxn id="27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950150A-EB1B-4198-8A75-668E97D80AE8}"/>
              </a:ext>
            </a:extLst>
          </p:cNvPr>
          <p:cNvSpPr txBox="1"/>
          <p:nvPr/>
        </p:nvSpPr>
        <p:spPr>
          <a:xfrm>
            <a:off x="3243540" y="216117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34780D-C380-41C2-B1BB-4757E803EB1A}"/>
              </a:ext>
            </a:extLst>
          </p:cNvPr>
          <p:cNvSpPr txBox="1"/>
          <p:nvPr/>
        </p:nvSpPr>
        <p:spPr>
          <a:xfrm>
            <a:off x="4108487" y="57163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C2E98F-6576-418D-9FB8-7D865A46E108}"/>
              </a:ext>
            </a:extLst>
          </p:cNvPr>
          <p:cNvSpPr txBox="1"/>
          <p:nvPr/>
        </p:nvSpPr>
        <p:spPr>
          <a:xfrm>
            <a:off x="2573543" y="571560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938609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DAAC45-C405-A045-A36A-AB520E635B1F}"/>
              </a:ext>
            </a:extLst>
          </p:cNvPr>
          <p:cNvSpPr txBox="1"/>
          <p:nvPr/>
        </p:nvSpPr>
        <p:spPr>
          <a:xfrm>
            <a:off x="469900" y="518870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الثلاثاء - 2 فبراير 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DA14D-5F91-359F-F29B-0C0A1F148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الاعتماديات</a:t>
            </a:r>
            <a:b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</a:b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B45434"/>
              </a:solidFill>
              <a:effectLst/>
              <a:uLnTx/>
              <a:uFillTx/>
              <a:latin typeface="Times New Roman" panose="02020603050405020304" pitchFamily="18" charset="0"/>
              <a:ea typeface="Microsoft YaHei UI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94678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CC15-7A0F-4C33-85B3-EED7580DD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الاعتماديات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5C7EE-D700-4D90-8246-3434F23E8224}"/>
              </a:ext>
            </a:extLst>
          </p:cNvPr>
          <p:cNvSpPr txBox="1"/>
          <p:nvPr/>
        </p:nvSpPr>
        <p:spPr>
          <a:xfrm>
            <a:off x="4974041" y="1222435"/>
            <a:ext cx="6871316" cy="32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عند الضغط على علامة تبويب </a:t>
            </a:r>
            <a:r>
              <a:rPr lang="ar-SA" sz="1600" dirty="0">
                <a:latin typeface="Times New Roman" panose="02020603050405020304" pitchFamily="18" charset="0"/>
                <a:cs typeface="+mj-cs"/>
              </a:rPr>
              <a:t>الاعتماديات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، سيعرض النظام ما يلي: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38044-BBA6-4DB9-8438-84940A2AA938}"/>
              </a:ext>
            </a:extLst>
          </p:cNvPr>
          <p:cNvSpPr txBox="1"/>
          <p:nvPr/>
        </p:nvSpPr>
        <p:spPr>
          <a:xfrm>
            <a:off x="5364542" y="1749823"/>
            <a:ext cx="6880194" cy="2419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1600" dirty="0">
                <a:latin typeface="Times New Roman" panose="02020603050405020304" pitchFamily="18" charset="0"/>
                <a:cs typeface="+mj-cs"/>
              </a:rPr>
              <a:t>الاعتماديات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، وتحتوي كل </a:t>
            </a:r>
            <a:r>
              <a:rPr lang="ar-SA" sz="1600" dirty="0">
                <a:latin typeface="Times New Roman" panose="02020603050405020304" pitchFamily="18" charset="0"/>
                <a:cs typeface="+mj-cs"/>
              </a:rPr>
              <a:t>الاعتماديات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 على ما يلي: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 </a:t>
            </a:r>
          </a:p>
          <a:p>
            <a:pPr marL="1200150" marR="0" lvl="2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أُنشئ من قبل	</a:t>
            </a:r>
          </a:p>
          <a:p>
            <a:pPr marL="1200150" marR="0" lvl="2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المستوى المؤثر	</a:t>
            </a:r>
          </a:p>
          <a:p>
            <a:pPr marL="1200150" marR="0" lvl="2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المستوى المتأثر	</a:t>
            </a:r>
          </a:p>
          <a:p>
            <a:pPr marL="1200150" marR="0" lvl="2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المسؤول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	</a:t>
            </a:r>
          </a:p>
          <a:p>
            <a:pPr marL="1200150" marR="0" lvl="2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الحالة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	</a:t>
            </a:r>
          </a:p>
          <a:p>
            <a:pPr marL="1200150" marR="0" lvl="2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اجراءات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FCAEE9-7562-4191-B369-97352BCDA0D2}"/>
              </a:ext>
            </a:extLst>
          </p:cNvPr>
          <p:cNvSpPr txBox="1"/>
          <p:nvPr/>
        </p:nvSpPr>
        <p:spPr>
          <a:xfrm>
            <a:off x="7220512" y="4050124"/>
            <a:ext cx="497148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يمكنك إضافة </a:t>
            </a:r>
            <a:r>
              <a:rPr lang="ar-SA" sz="1600" dirty="0">
                <a:latin typeface="Times New Roman" panose="02020603050405020304" pitchFamily="18" charset="0"/>
                <a:cs typeface="+mj-cs"/>
              </a:rPr>
              <a:t>الاعتماديات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 من خلال النقر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إضافة"</a:t>
            </a:r>
          </a:p>
          <a:p>
            <a:pPr marL="800100" marR="0" lvl="1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سيعرض النظام النافذة المنبثقة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إضافة </a:t>
            </a:r>
            <a:r>
              <a:rPr lang="ar-SA" sz="1600" b="1" dirty="0">
                <a:latin typeface="Times New Roman" panose="02020603050405020304" pitchFamily="18" charset="0"/>
                <a:cs typeface="+mj-cs"/>
              </a:rPr>
              <a:t>الاعتماديات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"</a:t>
            </a:r>
          </a:p>
          <a:p>
            <a:pPr marL="800100" marR="0" lvl="1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بعد ملء الحقول،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حفظ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" لحفظ </a:t>
            </a:r>
            <a:r>
              <a:rPr lang="ar-SA" sz="1600" dirty="0">
                <a:latin typeface="Times New Roman" panose="02020603050405020304" pitchFamily="18" charset="0"/>
                <a:cs typeface="+mj-cs"/>
              </a:rPr>
              <a:t>الاعتماديات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 وإضافتها إلى قائمة </a:t>
            </a:r>
            <a:r>
              <a:rPr lang="ar-SA" sz="1600" dirty="0">
                <a:latin typeface="Times New Roman" panose="02020603050405020304" pitchFamily="18" charset="0"/>
                <a:cs typeface="+mj-cs"/>
              </a:rPr>
              <a:t>الاعتماديات</a:t>
            </a:r>
            <a:endParaRPr kumimoji="0" lang="ar-J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315DDB-2338-4E4D-954D-EEA95CD3B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52" y="1890409"/>
            <a:ext cx="6648948" cy="3298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6B43C5-1FA9-4EDB-AF32-15C36C122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24" y="3558432"/>
            <a:ext cx="4971488" cy="2550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2BE5587-D1DA-4FD7-9F7B-FBCA41379B7D}"/>
              </a:ext>
            </a:extLst>
          </p:cNvPr>
          <p:cNvGrpSpPr/>
          <p:nvPr/>
        </p:nvGrpSpPr>
        <p:grpSpPr>
          <a:xfrm>
            <a:off x="346643" y="1837952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7807290-9137-44C1-B2E9-709AD5C25214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5CD9D7A-6BEA-42D6-847F-4BED7344B29A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9F1D62CB-69E4-4773-B9D8-C4F358C7A582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238126-2953-4C7A-84E3-7F2BD6516E7A}"/>
              </a:ext>
            </a:extLst>
          </p:cNvPr>
          <p:cNvGrpSpPr/>
          <p:nvPr/>
        </p:nvGrpSpPr>
        <p:grpSpPr>
          <a:xfrm>
            <a:off x="5364542" y="3126488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404BD8-C027-4B40-A5DC-34EB3A3CBE00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4261A1E-5F74-4A34-A8D9-9772DB3E2D71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A19DF7E3-FDBB-4B4C-B971-9EDE5FD649F4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1AB31C9-A89B-466D-96CB-69F6851A0324}"/>
              </a:ext>
            </a:extLst>
          </p:cNvPr>
          <p:cNvGrpSpPr/>
          <p:nvPr/>
        </p:nvGrpSpPr>
        <p:grpSpPr>
          <a:xfrm>
            <a:off x="1012468" y="5438188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CF41F33-B894-4384-8E8C-204EC9777496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50F6DDD-E4FF-47B3-B3FF-BF8A08A4FC87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43E31F00-43C4-4376-A07C-DFB82FFC5A08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59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DAAC45-C405-A045-A36A-AB520E635B1F}"/>
              </a:ext>
            </a:extLst>
          </p:cNvPr>
          <p:cNvSpPr txBox="1"/>
          <p:nvPr/>
        </p:nvSpPr>
        <p:spPr>
          <a:xfrm>
            <a:off x="469900" y="518870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الثلاثاء - 2 فبراير 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DA14D-5F91-359F-F29B-0C0A1F148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4065" y="2852972"/>
            <a:ext cx="8591549" cy="923706"/>
          </a:xfrm>
        </p:spPr>
        <p:txBody>
          <a:bodyPr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الجدول الزمني</a:t>
            </a:r>
          </a:p>
        </p:txBody>
      </p:sp>
    </p:spTree>
    <p:extLst>
      <p:ext uri="{BB962C8B-B14F-4D97-AF65-F5344CB8AC3E}">
        <p14:creationId xmlns:p14="http://schemas.microsoft.com/office/powerpoint/2010/main" val="12551291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668C-38F0-4FA5-86F4-279BCE72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الاعتماديات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F20BEF-9376-4768-A1B6-79FC896C7D11}"/>
              </a:ext>
            </a:extLst>
          </p:cNvPr>
          <p:cNvSpPr txBox="1"/>
          <p:nvPr/>
        </p:nvSpPr>
        <p:spPr>
          <a:xfrm>
            <a:off x="6583973" y="2209587"/>
            <a:ext cx="5255899" cy="342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4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يمكنك تعديل </a:t>
            </a:r>
            <a:r>
              <a:rPr lang="ar-SA" sz="1600" dirty="0">
                <a:latin typeface="Times New Roman" panose="02020603050405020304" pitchFamily="18" charset="0"/>
                <a:cs typeface="+mj-cs"/>
              </a:rPr>
              <a:t>الاعتماديات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 من خلال النقر على زر إجراءات المحاذاة بجوار اسم المشروع الذي تريد تعديله ثم النقر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التفاصيل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"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4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سيعرض النظام صفحة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تعديل </a:t>
            </a:r>
            <a:r>
              <a:rPr lang="ar-SA" sz="1600" b="1" dirty="0">
                <a:latin typeface="Times New Roman" panose="02020603050405020304" pitchFamily="18" charset="0"/>
                <a:cs typeface="+mj-cs"/>
              </a:rPr>
              <a:t>الاعتماديات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" 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4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بمجرد الانتهاء من تحديث الحقول، اضغط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حفظ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" 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4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يمكنك تغيير حالة </a:t>
            </a:r>
            <a:r>
              <a:rPr lang="ar-SA" sz="1600" dirty="0">
                <a:latin typeface="Times New Roman" panose="02020603050405020304" pitchFamily="18" charset="0"/>
                <a:cs typeface="+mj-cs"/>
              </a:rPr>
              <a:t>الاعتماديات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 من نشط إلى مغلق من خلال الضغط على زر الإجراء الموجود بجانب اسم </a:t>
            </a:r>
            <a:r>
              <a:rPr lang="ar-SA" sz="1600" dirty="0">
                <a:latin typeface="Times New Roman" panose="02020603050405020304" pitchFamily="18" charset="0"/>
                <a:cs typeface="+mj-cs"/>
              </a:rPr>
              <a:t>الاعتمادية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 التي تريد إغلاقها ثم الضغط على خيار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إغلاق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"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j-cs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B9DA4B-242D-4BA5-A922-67EB52767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32" y="1807488"/>
            <a:ext cx="6232015" cy="2511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D076620-C3F0-439A-82B7-7FE32EEC6779}"/>
              </a:ext>
            </a:extLst>
          </p:cNvPr>
          <p:cNvGrpSpPr/>
          <p:nvPr/>
        </p:nvGrpSpPr>
        <p:grpSpPr>
          <a:xfrm>
            <a:off x="524309" y="1775222"/>
            <a:ext cx="277217" cy="470916"/>
            <a:chOff x="3561176" y="4277274"/>
            <a:chExt cx="277217" cy="44947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68A8F5-292C-49D1-A3D1-FFBD34EF613B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3EAC5D9-0F1A-41AE-862C-459EA7FDA428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Elbow Connector 39">
              <a:extLst>
                <a:ext uri="{FF2B5EF4-FFF2-40B4-BE49-F238E27FC236}">
                  <a16:creationId xmlns:a16="http://schemas.microsoft.com/office/drawing/2014/main" id="{3342CEC1-FA75-4464-9F5B-3628AA756533}"/>
                </a:ext>
              </a:extLst>
            </p:cNvPr>
            <p:cNvCxnSpPr>
              <a:cxnSpLocks/>
              <a:stCxn id="13" idx="0"/>
              <a:endCxn id="12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755808C-7C53-43EC-9B60-F84E5FE61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83" y="3429000"/>
            <a:ext cx="5383377" cy="2293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8105E92-7617-444E-9CCA-2CF115137D56}"/>
              </a:ext>
            </a:extLst>
          </p:cNvPr>
          <p:cNvGrpSpPr/>
          <p:nvPr/>
        </p:nvGrpSpPr>
        <p:grpSpPr>
          <a:xfrm>
            <a:off x="5707746" y="3026223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4BE4CDE-9DC7-41AC-B33F-416BBCE3B6BF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DBCA147-EE99-4387-B81A-CC7AEBF27B5F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Elbow Connector 39">
              <a:extLst>
                <a:ext uri="{FF2B5EF4-FFF2-40B4-BE49-F238E27FC236}">
                  <a16:creationId xmlns:a16="http://schemas.microsoft.com/office/drawing/2014/main" id="{07D4EE23-210B-4822-95D7-1D29B325FD72}"/>
                </a:ext>
              </a:extLst>
            </p:cNvPr>
            <p:cNvCxnSpPr>
              <a:cxnSpLocks/>
              <a:stCxn id="21" idx="0"/>
              <a:endCxn id="20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681BAE-5399-40E7-85CF-3EABE36C214C}"/>
              </a:ext>
            </a:extLst>
          </p:cNvPr>
          <p:cNvGrpSpPr/>
          <p:nvPr/>
        </p:nvGrpSpPr>
        <p:grpSpPr>
          <a:xfrm>
            <a:off x="868670" y="5121669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B76D92C-9408-4AF8-A19F-B2B6B0D0A3CF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4BAEF13-959C-41F3-B837-75071A696788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Elbow Connector 39">
              <a:extLst>
                <a:ext uri="{FF2B5EF4-FFF2-40B4-BE49-F238E27FC236}">
                  <a16:creationId xmlns:a16="http://schemas.microsoft.com/office/drawing/2014/main" id="{C3913991-DC1B-4F42-8D2E-B01081F4F2FD}"/>
                </a:ext>
              </a:extLst>
            </p:cNvPr>
            <p:cNvCxnSpPr>
              <a:cxnSpLocks/>
              <a:stCxn id="25" idx="0"/>
              <a:endCxn id="24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7E1CA2-AF61-4976-8F4A-A9A6D317C67A}"/>
              </a:ext>
            </a:extLst>
          </p:cNvPr>
          <p:cNvGrpSpPr/>
          <p:nvPr/>
        </p:nvGrpSpPr>
        <p:grpSpPr>
          <a:xfrm>
            <a:off x="700872" y="2974972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7AB6AF2-FA37-416E-9619-6C4EE1E6B49E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9B95B10-88E2-4F1D-BF7E-B3E5F523BD3F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Elbow Connector 39">
              <a:extLst>
                <a:ext uri="{FF2B5EF4-FFF2-40B4-BE49-F238E27FC236}">
                  <a16:creationId xmlns:a16="http://schemas.microsoft.com/office/drawing/2014/main" id="{A8F49A8C-E48D-411D-951E-85E17761BEA9}"/>
                </a:ext>
              </a:extLst>
            </p:cNvPr>
            <p:cNvCxnSpPr>
              <a:cxnSpLocks/>
              <a:stCxn id="29" idx="0"/>
              <a:endCxn id="28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52075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DAAC45-C405-A045-A36A-AB520E635B1F}"/>
              </a:ext>
            </a:extLst>
          </p:cNvPr>
          <p:cNvSpPr txBox="1"/>
          <p:nvPr/>
        </p:nvSpPr>
        <p:spPr>
          <a:xfrm>
            <a:off x="469900" y="518870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الثلاثاء - 2 فبراير 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DA14D-5F91-359F-F29B-0C0A1F148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لوحة التحكم</a:t>
            </a:r>
          </a:p>
        </p:txBody>
      </p:sp>
    </p:spTree>
    <p:extLst>
      <p:ext uri="{BB962C8B-B14F-4D97-AF65-F5344CB8AC3E}">
        <p14:creationId xmlns:p14="http://schemas.microsoft.com/office/powerpoint/2010/main" val="25451263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F725-6A17-4ABF-958B-9B14E8D8E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j-cs"/>
              </a:rPr>
              <a:t>لوحة التحكم</a:t>
            </a:r>
            <a:endParaRPr lang="en-US" dirty="0"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FA268B-F410-4CC4-96D9-33296E556562}"/>
              </a:ext>
            </a:extLst>
          </p:cNvPr>
          <p:cNvSpPr txBox="1"/>
          <p:nvPr/>
        </p:nvSpPr>
        <p:spPr>
          <a:xfrm>
            <a:off x="2224106" y="1311031"/>
            <a:ext cx="961717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لا يمكن الوصول إلى لوحة التحكم إلا من قبل المستخدمين المضافين إلى مجموعة الإدارة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Admin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، وعند الضغط على علامة تبويب لوحة</a:t>
            </a:r>
            <a:r>
              <a:rPr kumimoji="0" lang="ar-EG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التحكم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، سيعرض النظام علامات التبويب التالية: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7639B3-5218-410D-B5FD-7EEEC3CA5C09}"/>
              </a:ext>
            </a:extLst>
          </p:cNvPr>
          <p:cNvSpPr txBox="1"/>
          <p:nvPr/>
        </p:nvSpPr>
        <p:spPr>
          <a:xfrm>
            <a:off x="8472315" y="2900091"/>
            <a:ext cx="336896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إدارة المستوى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إدارة السجلات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المستخدمين &amp; المجموعات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إدارة قوائم النظام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إدارة الإعدادات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إمكانية الوصول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إدارة تصنيف المخاطر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080212-B101-4389-8F0F-325E9A458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39" y="2463622"/>
            <a:ext cx="6883308" cy="3519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45755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2AC08-FF0A-42F2-BE42-A5D2B24A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لوحة التحكم - إدارة المستوى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D263C-0F94-4BEC-BCF4-850A7A73E311}"/>
              </a:ext>
            </a:extLst>
          </p:cNvPr>
          <p:cNvSpPr txBox="1"/>
          <p:nvPr/>
        </p:nvSpPr>
        <p:spPr>
          <a:xfrm>
            <a:off x="-283787" y="1388000"/>
            <a:ext cx="12085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00" dirty="0"/>
              <a:t>عند الوصول إلى لوحة التحكم، سيتم عرض علامة التبويب "إدارة المستوى" تلقائيًا، والتي تتضمن المعلومات التالية: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FE195-4073-4B70-9F26-161A2083B474}"/>
              </a:ext>
            </a:extLst>
          </p:cNvPr>
          <p:cNvSpPr txBox="1"/>
          <p:nvPr/>
        </p:nvSpPr>
        <p:spPr>
          <a:xfrm>
            <a:off x="6052498" y="1958795"/>
            <a:ext cx="5707241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يمكنك إضافة مستوى عن طريق سحب أي مستوى من الخيارات التالية: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الجهة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مَلَفّ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برنامج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مشروع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مخصص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قطاع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قسم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بعد سحب أي مستوى يجب ملء جميع الخيارات</a:t>
            </a:r>
            <a:r>
              <a:rPr lang="ar-SA" sz="1600" b="1" dirty="0"/>
              <a:t> إضافة مستوى (1). </a:t>
            </a:r>
            <a:r>
              <a:rPr lang="ar-SA" sz="1600" dirty="0"/>
              <a:t>بعد ملئ البيانات اضغط على "</a:t>
            </a:r>
            <a:r>
              <a:rPr lang="ar-SA" sz="1600" b="1" dirty="0"/>
              <a:t>حفظ""(2)</a:t>
            </a:r>
            <a:endParaRPr lang="en-US" sz="16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3E926B-897D-4ABA-AFD7-4858C9B10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3" y="2183304"/>
            <a:ext cx="5108644" cy="2283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21DF68-508C-4B0F-88C1-3DDDB6ED9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54" y="4970139"/>
            <a:ext cx="5703819" cy="1130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01E325F-7260-4291-8CD2-D70C5BE5216A}"/>
              </a:ext>
            </a:extLst>
          </p:cNvPr>
          <p:cNvGrpSpPr/>
          <p:nvPr/>
        </p:nvGrpSpPr>
        <p:grpSpPr>
          <a:xfrm>
            <a:off x="5412398" y="4401898"/>
            <a:ext cx="480856" cy="767099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9A54FB-9E13-47B7-BAE2-BDA12088BDFB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CB3D19-EC68-4C4B-B0DB-A10741513F2A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Elbow Connector 39">
              <a:extLst>
                <a:ext uri="{FF2B5EF4-FFF2-40B4-BE49-F238E27FC236}">
                  <a16:creationId xmlns:a16="http://schemas.microsoft.com/office/drawing/2014/main" id="{87818984-276E-4D1F-B5C8-99DC05282463}"/>
                </a:ext>
              </a:extLst>
            </p:cNvPr>
            <p:cNvCxnSpPr>
              <a:cxnSpLocks/>
              <a:stCxn id="18" idx="0"/>
              <a:endCxn id="17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86339F-CB95-41D3-93E3-F84FCC000776}"/>
              </a:ext>
            </a:extLst>
          </p:cNvPr>
          <p:cNvGrpSpPr/>
          <p:nvPr/>
        </p:nvGrpSpPr>
        <p:grpSpPr>
          <a:xfrm>
            <a:off x="192783" y="5275054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1616E98-4A39-4CF2-8FCA-98BA0B40974D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E20727-FBCF-4A5F-B236-BA39F6A765DB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Elbow Connector 39">
              <a:extLst>
                <a:ext uri="{FF2B5EF4-FFF2-40B4-BE49-F238E27FC236}">
                  <a16:creationId xmlns:a16="http://schemas.microsoft.com/office/drawing/2014/main" id="{AC041DDA-6298-4A1A-89FC-5F197B19B57C}"/>
                </a:ext>
              </a:extLst>
            </p:cNvPr>
            <p:cNvCxnSpPr>
              <a:cxnSpLocks/>
              <a:stCxn id="22" idx="0"/>
              <a:endCxn id="21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2320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3B55-35B2-43CB-B107-A82B008E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لوحة التحكم - إدارة المستوى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70176-147C-45C0-9935-475312D87F5B}"/>
              </a:ext>
            </a:extLst>
          </p:cNvPr>
          <p:cNvSpPr txBox="1"/>
          <p:nvPr/>
        </p:nvSpPr>
        <p:spPr>
          <a:xfrm>
            <a:off x="2556988" y="1518886"/>
            <a:ext cx="9130207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SA" sz="1600" dirty="0"/>
              <a:t>يمكنك ضبط المستوى من خلال النقر على أيقونة "تحرير" بجوار اسم الطبقة التي تريد تعديل بياناتها.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SA" sz="1600" dirty="0"/>
              <a:t>سيعرض النظام صفحة "</a:t>
            </a:r>
            <a:r>
              <a:rPr lang="ar-SA" sz="1600" b="1" dirty="0"/>
              <a:t>تحرير المستوى</a:t>
            </a:r>
            <a:r>
              <a:rPr lang="ar-SA" sz="1600" dirty="0"/>
              <a:t>".</a:t>
            </a:r>
            <a:endParaRPr lang="ar-EG" sz="1600" dirty="0"/>
          </a:p>
          <a:p>
            <a:pPr algn="r" rtl="1">
              <a:lnSpc>
                <a:spcPct val="150000"/>
              </a:lnSpc>
              <a:buClr>
                <a:srgbClr val="B45434"/>
              </a:buClr>
            </a:pPr>
            <a:r>
              <a:rPr lang="ar-EG" sz="1600" dirty="0">
                <a:solidFill>
                  <a:srgbClr val="B45434"/>
                </a:solidFill>
              </a:rPr>
              <a:t>ا</a:t>
            </a:r>
            <a:r>
              <a:rPr lang="ar-SA" sz="1600" dirty="0">
                <a:solidFill>
                  <a:srgbClr val="B45434"/>
                </a:solidFill>
              </a:rPr>
              <a:t>لذي يحتوي على: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إدارة المستوى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إدارة الحالات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إدارة بوابة المراحل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إدارة السجلات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إدارة الموافقات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الأدوار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إدارة التصعيد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إدارة المشتريات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إدارة البطاقات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منشئ العملية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B17409-0232-4B24-B418-742D023DF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36" y="2337826"/>
            <a:ext cx="6327135" cy="3105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A099CD-83A9-47D2-8819-3E1988DA4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091" y="4620567"/>
            <a:ext cx="4231939" cy="1761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563E0AC-21B9-4DD5-ACE5-7727CFD6623C}"/>
              </a:ext>
            </a:extLst>
          </p:cNvPr>
          <p:cNvGrpSpPr/>
          <p:nvPr/>
        </p:nvGrpSpPr>
        <p:grpSpPr>
          <a:xfrm>
            <a:off x="3842072" y="2861401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8A3AA0-CE73-4959-A7C9-5804053E12B8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8BE34D-6999-4F2E-94EC-6F8B9C6C87F4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Elbow Connector 39">
              <a:extLst>
                <a:ext uri="{FF2B5EF4-FFF2-40B4-BE49-F238E27FC236}">
                  <a16:creationId xmlns:a16="http://schemas.microsoft.com/office/drawing/2014/main" id="{635FBE65-B9D1-429E-B80D-0DE7D40D649E}"/>
                </a:ext>
              </a:extLst>
            </p:cNvPr>
            <p:cNvCxnSpPr>
              <a:cxnSpLocks/>
              <a:stCxn id="13" idx="0"/>
              <a:endCxn id="12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207337-FE77-4700-B6AC-38DEFA97883E}"/>
              </a:ext>
            </a:extLst>
          </p:cNvPr>
          <p:cNvGrpSpPr/>
          <p:nvPr/>
        </p:nvGrpSpPr>
        <p:grpSpPr>
          <a:xfrm>
            <a:off x="5256619" y="4188496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18952FE-DF76-4746-9BFB-CC5EA455C44C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7BE8173-2C85-4CBD-B1BB-23886465E80C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Elbow Connector 39">
              <a:extLst>
                <a:ext uri="{FF2B5EF4-FFF2-40B4-BE49-F238E27FC236}">
                  <a16:creationId xmlns:a16="http://schemas.microsoft.com/office/drawing/2014/main" id="{536F8E70-E029-4B57-8D3F-2773087A0DAD}"/>
                </a:ext>
              </a:extLst>
            </p:cNvPr>
            <p:cNvCxnSpPr>
              <a:cxnSpLocks/>
              <a:stCxn id="17" idx="0"/>
              <a:endCxn id="16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19845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C583-3659-4FEE-AE42-DF3C94A4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لوحة التحكم - إدارة المستوى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0B3F1-326B-4542-8BE1-3AE87E111388}"/>
              </a:ext>
            </a:extLst>
          </p:cNvPr>
          <p:cNvSpPr txBox="1"/>
          <p:nvPr/>
        </p:nvSpPr>
        <p:spPr>
          <a:xfrm>
            <a:off x="4627319" y="1262504"/>
            <a:ext cx="7186351" cy="5236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dirty="0"/>
              <a:t>من خلال الضغط على علامة التبويب "</a:t>
            </a:r>
            <a:r>
              <a:rPr lang="ar-SA" sz="1400" b="1" dirty="0"/>
              <a:t>إدارة المستوى</a:t>
            </a:r>
            <a:r>
              <a:rPr lang="ar-SA" sz="1400" dirty="0"/>
              <a:t>"، سيعرض النظام ما يلي: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SA" sz="1400" dirty="0"/>
              <a:t>حقل التصفية لتحديد المستوى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SA" sz="1400" dirty="0"/>
              <a:t>ثلاث علامات تبويب رئيسية على النحو التالي:</a:t>
            </a:r>
          </a:p>
          <a:p>
            <a:pPr algn="r" rtl="1">
              <a:lnSpc>
                <a:spcPct val="150000"/>
              </a:lnSpc>
            </a:pPr>
            <a:r>
              <a:rPr lang="ar-SA" sz="1400" dirty="0"/>
              <a:t>التفاصيل، والتي تسمح لك بتحرير المستوى كبنية مستوى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400" dirty="0"/>
              <a:t>الخصائص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400" dirty="0"/>
              <a:t>مساحة العمل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400" dirty="0"/>
              <a:t>الاشعارات</a:t>
            </a:r>
          </a:p>
          <a:p>
            <a:pPr marL="800100" lvl="1" indent="-34290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+mj-lt"/>
              <a:buAutoNum type="arabicPeriod" startAt="3"/>
            </a:pPr>
            <a:r>
              <a:rPr lang="ar-JO" altLang="en-US" sz="1400" dirty="0">
                <a:latin typeface="Times New Roman" panose="02020603050405020304" pitchFamily="18" charset="0"/>
                <a:cs typeface="+mj-cs"/>
              </a:rPr>
              <a:t>عند الانتقال إلى علامة التبويب "خصائص"، سيعرض النظام ما</a:t>
            </a:r>
            <a:r>
              <a:rPr lang="ar-EG" altLang="en-US" sz="1400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ar-JO" altLang="en-US" sz="1400" dirty="0">
                <a:latin typeface="Times New Roman" panose="02020603050405020304" pitchFamily="18" charset="0"/>
                <a:cs typeface="+mj-cs"/>
              </a:rPr>
              <a:t>يلي:</a:t>
            </a:r>
            <a:endParaRPr lang="en-US" altLang="en-US" sz="1400" dirty="0">
              <a:latin typeface="Times New Roman" panose="02020603050405020304" pitchFamily="18" charset="0"/>
              <a:cs typeface="+mj-cs"/>
            </a:endParaRPr>
          </a:p>
          <a:p>
            <a:pPr marL="1257300" lvl="2" indent="-34290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altLang="en-US" sz="1400" dirty="0">
                <a:latin typeface="Times New Roman" panose="02020603050405020304" pitchFamily="18" charset="0"/>
                <a:cs typeface="+mj-cs"/>
              </a:rPr>
              <a:t>الاسم بالإنجليزية</a:t>
            </a:r>
            <a:endParaRPr lang="en-US" altLang="en-US" sz="1400" dirty="0">
              <a:latin typeface="Times New Roman" panose="02020603050405020304" pitchFamily="18" charset="0"/>
              <a:cs typeface="+mj-cs"/>
            </a:endParaRPr>
          </a:p>
          <a:p>
            <a:pPr marL="1257300" lvl="2" indent="-34290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altLang="en-US" sz="1400" dirty="0">
                <a:latin typeface="Times New Roman" panose="02020603050405020304" pitchFamily="18" charset="0"/>
                <a:cs typeface="+mj-cs"/>
              </a:rPr>
              <a:t>نوع العرض</a:t>
            </a:r>
            <a:endParaRPr lang="en-US" altLang="en-US" sz="1400" dirty="0">
              <a:latin typeface="Times New Roman" panose="02020603050405020304" pitchFamily="18" charset="0"/>
              <a:cs typeface="+mj-cs"/>
            </a:endParaRPr>
          </a:p>
          <a:p>
            <a:pPr marL="1257300" lvl="2" indent="-34290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altLang="en-US" sz="1400" dirty="0">
                <a:latin typeface="Times New Roman" panose="02020603050405020304" pitchFamily="18" charset="0"/>
                <a:cs typeface="+mj-cs"/>
              </a:rPr>
              <a:t>مطلوب</a:t>
            </a:r>
            <a:endParaRPr lang="en-US" altLang="en-US" sz="1400" dirty="0">
              <a:latin typeface="Times New Roman" panose="02020603050405020304" pitchFamily="18" charset="0"/>
              <a:cs typeface="+mj-cs"/>
            </a:endParaRPr>
          </a:p>
          <a:p>
            <a:pPr marL="1257300" lvl="2" indent="-34290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altLang="en-US" sz="1400" dirty="0">
                <a:latin typeface="Times New Roman" panose="02020603050405020304" pitchFamily="18" charset="0"/>
                <a:cs typeface="+mj-cs"/>
              </a:rPr>
              <a:t>اجراءات</a:t>
            </a:r>
            <a:endParaRPr lang="en-US" altLang="en-US" sz="1400" dirty="0">
              <a:latin typeface="Arial" panose="020B0604020202020204" pitchFamily="34" charset="0"/>
              <a:cs typeface="+mj-cs"/>
            </a:endParaRPr>
          </a:p>
          <a:p>
            <a:pPr marL="800100" lvl="1" indent="-34290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+mj-lt"/>
              <a:buAutoNum type="arabicPeriod" startAt="3"/>
            </a:pPr>
            <a:r>
              <a:rPr lang="ar-JO" altLang="en-US" sz="1400" dirty="0">
                <a:latin typeface="Times New Roman" panose="02020603050405020304" pitchFamily="18" charset="0"/>
                <a:cs typeface="+mj-cs"/>
              </a:rPr>
              <a:t>يمكنك إضافة حقول إلى صفحة الإنشاء من خلال النقر على زر "</a:t>
            </a:r>
            <a:r>
              <a:rPr lang="ar-JO" altLang="en-US" sz="1400" b="1" dirty="0">
                <a:latin typeface="Times New Roman" panose="02020603050405020304" pitchFamily="18" charset="0"/>
                <a:cs typeface="+mj-cs"/>
              </a:rPr>
              <a:t>إضافة</a:t>
            </a:r>
            <a:r>
              <a:rPr lang="ar-JO" altLang="en-US" sz="1400" dirty="0"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800100" lvl="1" indent="-34290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+mj-lt"/>
              <a:buAutoNum type="arabicPeriod" startAt="3"/>
            </a:pPr>
            <a:r>
              <a:rPr lang="ar-JO" altLang="en-US" sz="1400" dirty="0">
                <a:latin typeface="Times New Roman" panose="02020603050405020304" pitchFamily="18" charset="0"/>
                <a:cs typeface="+mj-cs"/>
              </a:rPr>
              <a:t>سيعرض النظام صفحة "</a:t>
            </a:r>
            <a:r>
              <a:rPr lang="ar-JO" altLang="en-US" sz="1400" b="1" dirty="0">
                <a:latin typeface="Times New Roman" panose="02020603050405020304" pitchFamily="18" charset="0"/>
                <a:cs typeface="+mj-cs"/>
              </a:rPr>
              <a:t>إضافة</a:t>
            </a:r>
            <a:r>
              <a:rPr lang="ar-JO" altLang="en-US" sz="1400" dirty="0"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800100" lvl="1" indent="-34290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+mj-lt"/>
              <a:buAutoNum type="arabicPeriod" startAt="3"/>
            </a:pPr>
            <a:r>
              <a:rPr lang="ar-JO" altLang="en-US" sz="1400" dirty="0">
                <a:latin typeface="Times New Roman" panose="02020603050405020304" pitchFamily="18" charset="0"/>
                <a:cs typeface="+mj-cs"/>
              </a:rPr>
              <a:t>بعد ملء الحقول، اضغط على زر "</a:t>
            </a:r>
            <a:r>
              <a:rPr lang="ar-JO" altLang="en-US" sz="1400" b="1" dirty="0">
                <a:latin typeface="Times New Roman" panose="02020603050405020304" pitchFamily="18" charset="0"/>
                <a:cs typeface="+mj-cs"/>
              </a:rPr>
              <a:t>حفظ</a:t>
            </a:r>
            <a:r>
              <a:rPr lang="ar-JO" altLang="en-US" sz="1400" dirty="0">
                <a:latin typeface="Times New Roman" panose="02020603050405020304" pitchFamily="18" charset="0"/>
                <a:cs typeface="+mj-cs"/>
              </a:rPr>
              <a:t>" لحفظ الحقول وإضافتها.</a:t>
            </a:r>
          </a:p>
          <a:p>
            <a:pPr marL="800100" lvl="1" indent="-34290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+mj-lt"/>
              <a:buAutoNum type="arabicPeriod" startAt="3"/>
            </a:pPr>
            <a:r>
              <a:rPr lang="ar-JO" altLang="en-US" sz="1400" dirty="0">
                <a:latin typeface="Times New Roman" panose="02020603050405020304" pitchFamily="18" charset="0"/>
                <a:cs typeface="+mj-cs"/>
              </a:rPr>
              <a:t>لإلغاء الإضافة، اضغط على أيقونة "</a:t>
            </a:r>
            <a:r>
              <a:rPr lang="ar-JO" altLang="en-US" sz="1400" b="1" dirty="0">
                <a:latin typeface="Times New Roman" panose="02020603050405020304" pitchFamily="18" charset="0"/>
                <a:cs typeface="+mj-cs"/>
              </a:rPr>
              <a:t>إلغاء</a:t>
            </a:r>
            <a:r>
              <a:rPr lang="ar-JO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B8192E-2B9C-4435-A925-EC173A19F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4" y="1521537"/>
            <a:ext cx="4950614" cy="2314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6D4234-6FEE-4CCC-AE88-08909A8B6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3" y="3002152"/>
            <a:ext cx="4302182" cy="1884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C7219C-092B-408C-8445-A7EA812C1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40" y="4792209"/>
            <a:ext cx="3494466" cy="1368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F9DB782-06CF-4CA3-9E91-2E007BAFA87D}"/>
              </a:ext>
            </a:extLst>
          </p:cNvPr>
          <p:cNvGrpSpPr/>
          <p:nvPr/>
        </p:nvGrpSpPr>
        <p:grpSpPr>
          <a:xfrm>
            <a:off x="3661254" y="1386811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3EBE5A-2142-48B9-91D3-C6757EAF2556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D601741-2DA4-48B8-BE6A-A317C1C85074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Elbow Connector 39">
              <a:extLst>
                <a:ext uri="{FF2B5EF4-FFF2-40B4-BE49-F238E27FC236}">
                  <a16:creationId xmlns:a16="http://schemas.microsoft.com/office/drawing/2014/main" id="{FC356E58-5B7F-42B8-8B0B-605226F3A60C}"/>
                </a:ext>
              </a:extLst>
            </p:cNvPr>
            <p:cNvCxnSpPr>
              <a:cxnSpLocks/>
              <a:stCxn id="15" idx="0"/>
              <a:endCxn id="14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B0E7DE-D850-4F83-855D-DEC980FCD7F8}"/>
              </a:ext>
            </a:extLst>
          </p:cNvPr>
          <p:cNvGrpSpPr/>
          <p:nvPr/>
        </p:nvGrpSpPr>
        <p:grpSpPr>
          <a:xfrm>
            <a:off x="3154531" y="1722512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4DA3B5-24B1-4C19-8F44-5972026B6504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0B2B176-A1CA-496C-AA88-3A16D580ED63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Elbow Connector 39">
              <a:extLst>
                <a:ext uri="{FF2B5EF4-FFF2-40B4-BE49-F238E27FC236}">
                  <a16:creationId xmlns:a16="http://schemas.microsoft.com/office/drawing/2014/main" id="{F1279E13-19F5-4341-99C0-EBE634FD3E84}"/>
                </a:ext>
              </a:extLst>
            </p:cNvPr>
            <p:cNvCxnSpPr>
              <a:cxnSpLocks/>
              <a:stCxn id="19" idx="0"/>
              <a:endCxn id="18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7CBB02-08E9-47D1-A4D8-713D94A4AA4A}"/>
              </a:ext>
            </a:extLst>
          </p:cNvPr>
          <p:cNvGrpSpPr/>
          <p:nvPr/>
        </p:nvGrpSpPr>
        <p:grpSpPr>
          <a:xfrm>
            <a:off x="3164178" y="3141734"/>
            <a:ext cx="339457" cy="517553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C0EF35F-0B4F-49B5-97E1-6C382CB00D92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27E069E-5662-4E0C-8A5B-70C345CBAA2A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AA048639-23A8-4422-9288-E35BD6E8A849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C21C013-63F4-4513-AA25-A4EE8720F39D}"/>
              </a:ext>
            </a:extLst>
          </p:cNvPr>
          <p:cNvGrpSpPr/>
          <p:nvPr/>
        </p:nvGrpSpPr>
        <p:grpSpPr>
          <a:xfrm>
            <a:off x="3492942" y="3378007"/>
            <a:ext cx="326342" cy="49667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003C8DF-2029-472A-992D-7144F68DC101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80E072-211F-4D1B-AE62-97A7DCFB8145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432A93F4-C111-4CA8-B3F6-EDB9B9E1A4C7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B68005-123F-4A40-9CE7-6B6C3B0EAFDF}"/>
              </a:ext>
            </a:extLst>
          </p:cNvPr>
          <p:cNvGrpSpPr/>
          <p:nvPr/>
        </p:nvGrpSpPr>
        <p:grpSpPr>
          <a:xfrm>
            <a:off x="3972941" y="4483311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40005C3-24C7-4126-BAF2-4EC56FC3A2A8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4A6DD39-6306-4E1E-89E2-AB5881E43D50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7D5116DC-D663-4B91-90A3-DD6758362D56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CB8941-3831-4ACB-9228-C4C77CF99D15}"/>
              </a:ext>
            </a:extLst>
          </p:cNvPr>
          <p:cNvGrpSpPr/>
          <p:nvPr/>
        </p:nvGrpSpPr>
        <p:grpSpPr>
          <a:xfrm>
            <a:off x="855395" y="4222881"/>
            <a:ext cx="335732" cy="537136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DDD2A8C-0001-45FE-BAF3-F1BB75614A05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A8C29C-8E0F-4650-B147-3D8BC87CA886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Elbow Connector 39">
              <a:extLst>
                <a:ext uri="{FF2B5EF4-FFF2-40B4-BE49-F238E27FC236}">
                  <a16:creationId xmlns:a16="http://schemas.microsoft.com/office/drawing/2014/main" id="{D499858C-7179-460B-A772-42B5EAA0DE1A}"/>
                </a:ext>
              </a:extLst>
            </p:cNvPr>
            <p:cNvCxnSpPr>
              <a:cxnSpLocks/>
              <a:stCxn id="35" idx="0"/>
              <a:endCxn id="34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F9CFD30-F5E1-4775-951E-9005E107057D}"/>
              </a:ext>
            </a:extLst>
          </p:cNvPr>
          <p:cNvGrpSpPr/>
          <p:nvPr/>
        </p:nvGrpSpPr>
        <p:grpSpPr>
          <a:xfrm>
            <a:off x="1294602" y="4308476"/>
            <a:ext cx="335732" cy="578474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FDF3AAC-6B92-4F80-966C-19F0CAF28847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2ED678-E1FC-4986-95CE-05AA46DA0926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04A25B30-A311-432C-BAA2-C234992286E4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56368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0D6F9-8610-4411-8CA6-55EBA0BD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لوحة التحكم - إدارة المستوى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41F98C-7B7C-4E9D-A119-CAD8776CD2AB}"/>
              </a:ext>
            </a:extLst>
          </p:cNvPr>
          <p:cNvSpPr txBox="1"/>
          <p:nvPr/>
        </p:nvSpPr>
        <p:spPr>
          <a:xfrm>
            <a:off x="6754755" y="1618878"/>
            <a:ext cx="551606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تعديل خصائص مستوى الحقل من خلال الضغط على أيقونة </a:t>
            </a:r>
            <a:r>
              <a:rPr kumimoji="0" lang="ar-JO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"الإجراءات</a:t>
            </a: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الموجودة بجوار اسم الحقل الذي تريد تعديله.</a:t>
            </a:r>
          </a:p>
          <a:p>
            <a:pPr marL="800100" marR="0" lvl="1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"</a:t>
            </a:r>
            <a:r>
              <a:rPr kumimoji="0" lang="ar-JO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تعديل</a:t>
            </a: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800100" marR="0" lvl="1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بمجرد الانتهاء من تحديث الحقول، انقر فوق الزر "</a:t>
            </a:r>
            <a:r>
              <a:rPr kumimoji="0" lang="ar-JO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</a:t>
            </a: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للحفظ.</a:t>
            </a:r>
          </a:p>
          <a:p>
            <a:pPr marL="800100" marR="0" lvl="1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التعديل، انقر على زر "</a:t>
            </a:r>
            <a:r>
              <a:rPr kumimoji="0" lang="ar-JO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800100" marR="0" lvl="1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تغيير حالة الحقل من إلزامي إلى اختياري بالضغط على أيقونة "</a:t>
            </a:r>
            <a:r>
              <a:rPr kumimoji="0" lang="ar-JO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مطلوب</a:t>
            </a: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لعكس حالته</a:t>
            </a:r>
          </a:p>
          <a:p>
            <a:pPr marL="800100" marR="0" lvl="1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عند الانتقال إلى علامة التبويب "</a:t>
            </a:r>
            <a:r>
              <a:rPr kumimoji="0" lang="ar-JO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مساحة العمل</a:t>
            </a: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"، سيعرض النظام السجلات ذات الصلة مما يسمح لك بتمكين السجلات أو تعطيلها.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5E830C-1004-4D35-88A9-033B98676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43" y="1834493"/>
            <a:ext cx="6299935" cy="2695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A6F641-42FB-4BC2-AC8C-7D60CC328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947" y="4227243"/>
            <a:ext cx="4556328" cy="1593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BF009A-5654-4028-B025-B6110C412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208" y="4801155"/>
            <a:ext cx="4066955" cy="1531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E38AC2D-8E57-4EC0-9947-36402E0270CC}"/>
              </a:ext>
            </a:extLst>
          </p:cNvPr>
          <p:cNvGrpSpPr/>
          <p:nvPr/>
        </p:nvGrpSpPr>
        <p:grpSpPr>
          <a:xfrm>
            <a:off x="678898" y="2110447"/>
            <a:ext cx="245135" cy="49667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4741801-B1F8-4D5C-803B-9D20044A4BF8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DBDF6B4-6CD8-44EB-9FBA-71DC8035CA65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Elbow Connector 39">
              <a:extLst>
                <a:ext uri="{FF2B5EF4-FFF2-40B4-BE49-F238E27FC236}">
                  <a16:creationId xmlns:a16="http://schemas.microsoft.com/office/drawing/2014/main" id="{2C2C8B10-234E-4A14-894F-EB889608A497}"/>
                </a:ext>
              </a:extLst>
            </p:cNvPr>
            <p:cNvCxnSpPr>
              <a:cxnSpLocks/>
              <a:stCxn id="15" idx="0"/>
              <a:endCxn id="14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A49628-1A28-47CF-B2D8-8FA52140179A}"/>
              </a:ext>
            </a:extLst>
          </p:cNvPr>
          <p:cNvGrpSpPr/>
          <p:nvPr/>
        </p:nvGrpSpPr>
        <p:grpSpPr>
          <a:xfrm>
            <a:off x="6089467" y="3759049"/>
            <a:ext cx="245135" cy="49667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DC992D9-E729-405E-9EE9-56E315E37A2D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D32F0A7-A2CC-42AC-BB96-05B8C013EB98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Elbow Connector 39">
              <a:extLst>
                <a:ext uri="{FF2B5EF4-FFF2-40B4-BE49-F238E27FC236}">
                  <a16:creationId xmlns:a16="http://schemas.microsoft.com/office/drawing/2014/main" id="{C59FF0ED-B8FF-4AC5-A0CA-86D47AAFF2A2}"/>
                </a:ext>
              </a:extLst>
            </p:cNvPr>
            <p:cNvCxnSpPr>
              <a:cxnSpLocks/>
              <a:stCxn id="19" idx="0"/>
              <a:endCxn id="18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A6A47-2FBC-449F-BD05-EB9FB2D30486}"/>
              </a:ext>
            </a:extLst>
          </p:cNvPr>
          <p:cNvGrpSpPr/>
          <p:nvPr/>
        </p:nvGrpSpPr>
        <p:grpSpPr>
          <a:xfrm>
            <a:off x="2150620" y="3716023"/>
            <a:ext cx="245135" cy="49667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1ADF2F9-4835-4D8D-975B-48E8AF0BAD5D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00EDFC6-89A4-4E86-9715-4EB5D540EC00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AC853444-8981-4A8B-866A-82DB597D7D04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21E75E-AA2C-49E3-ADF7-980A6EFE7B10}"/>
              </a:ext>
            </a:extLst>
          </p:cNvPr>
          <p:cNvGrpSpPr/>
          <p:nvPr/>
        </p:nvGrpSpPr>
        <p:grpSpPr>
          <a:xfrm>
            <a:off x="2578272" y="3840408"/>
            <a:ext cx="245135" cy="49667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8364C51-C45B-4672-BAD1-71DD077DAED7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94A62DC-2228-443D-85D6-501F71A9C991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F6086B76-1B76-491F-976D-879CED3B7EAE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28E377-0CF5-4EAB-B3D9-B3F2D081CBFC}"/>
              </a:ext>
            </a:extLst>
          </p:cNvPr>
          <p:cNvGrpSpPr/>
          <p:nvPr/>
        </p:nvGrpSpPr>
        <p:grpSpPr>
          <a:xfrm>
            <a:off x="1546398" y="2356508"/>
            <a:ext cx="245135" cy="49667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72E64E6-1CAC-411B-90C1-9D61D4E04417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F986412-CD74-4DFE-9259-CBCD4FD4C389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CAB47FF5-FC65-483F-8A36-B88A9C979447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A13F45-1E06-4CE2-A5A7-8D29AF994110}"/>
              </a:ext>
            </a:extLst>
          </p:cNvPr>
          <p:cNvGrpSpPr/>
          <p:nvPr/>
        </p:nvGrpSpPr>
        <p:grpSpPr>
          <a:xfrm>
            <a:off x="5296331" y="3723907"/>
            <a:ext cx="245135" cy="49667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2C3CC85-ADB5-4F00-884E-E23AE037B76A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A9640A4-3B2D-43DF-8683-E8420E90D11D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Elbow Connector 39">
              <a:extLst>
                <a:ext uri="{FF2B5EF4-FFF2-40B4-BE49-F238E27FC236}">
                  <a16:creationId xmlns:a16="http://schemas.microsoft.com/office/drawing/2014/main" id="{6D17D18D-7CF4-4A04-A0E6-F5C8BDD66590}"/>
                </a:ext>
              </a:extLst>
            </p:cNvPr>
            <p:cNvCxnSpPr>
              <a:cxnSpLocks/>
              <a:stCxn id="35" idx="0"/>
              <a:endCxn id="34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231709E-681C-41FF-83F0-DD0B0C6CC61B}"/>
              </a:ext>
            </a:extLst>
          </p:cNvPr>
          <p:cNvSpPr txBox="1"/>
          <p:nvPr/>
        </p:nvSpPr>
        <p:spPr>
          <a:xfrm>
            <a:off x="2048204" y="372480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400" b="1" dirty="0">
                <a:solidFill>
                  <a:schemeClr val="bg1"/>
                </a:solidFill>
              </a:rPr>
              <a:t>10ِ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FA866C-7664-4615-B325-3869E41E0F7D}"/>
              </a:ext>
            </a:extLst>
          </p:cNvPr>
          <p:cNvSpPr txBox="1"/>
          <p:nvPr/>
        </p:nvSpPr>
        <p:spPr>
          <a:xfrm>
            <a:off x="2513110" y="3855811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400" b="1" dirty="0">
                <a:solidFill>
                  <a:schemeClr val="bg1"/>
                </a:solidFill>
              </a:rPr>
              <a:t>11ِ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124FE8-E829-4A89-87C7-F621A347E0C5}"/>
              </a:ext>
            </a:extLst>
          </p:cNvPr>
          <p:cNvSpPr txBox="1"/>
          <p:nvPr/>
        </p:nvSpPr>
        <p:spPr>
          <a:xfrm>
            <a:off x="1471560" y="2372119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>
                <a:solidFill>
                  <a:schemeClr val="bg1"/>
                </a:solidFill>
              </a:rPr>
              <a:t>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7AEE99A-7D58-4856-8D79-AB5703C4C8A3}"/>
              </a:ext>
            </a:extLst>
          </p:cNvPr>
          <p:cNvSpPr txBox="1"/>
          <p:nvPr/>
        </p:nvSpPr>
        <p:spPr>
          <a:xfrm>
            <a:off x="5227179" y="3739310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>
                <a:solidFill>
                  <a:schemeClr val="bg1"/>
                </a:solidFill>
              </a:rPr>
              <a:t>13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106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BD5BF-B714-4D99-BA3A-83EF216D9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لوحة التحكم – إدارة المستوى - إدارة الحالات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E5A052-76A2-4F37-9DFB-85DA0B6D4F6E}"/>
              </a:ext>
            </a:extLst>
          </p:cNvPr>
          <p:cNvSpPr txBox="1"/>
          <p:nvPr/>
        </p:nvSpPr>
        <p:spPr>
          <a:xfrm>
            <a:off x="5486137" y="2252254"/>
            <a:ext cx="6671936" cy="342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حقل تصفية لتحديد المستوى.</a:t>
            </a:r>
            <a:r>
              <a:rPr lang="ar-EG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 </a:t>
            </a:r>
          </a:p>
          <a:p>
            <a:pPr lvl="1" algn="r" rtl="1">
              <a:lnSpc>
                <a:spcPct val="150000"/>
              </a:lnSpc>
              <a:buClr>
                <a:srgbClr val="B45434"/>
              </a:buClr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تتضمن قائمة الحالات ما يلي: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1257300" lvl="2" indent="-34290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الاسم </a:t>
            </a:r>
            <a:endParaRPr lang="ar-SA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1257300" lvl="2" indent="-34290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اللون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1257300" lvl="2" indent="-34290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اجراءات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800100" lvl="1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يمكنك إضافة حالة من خلال النقر على زر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إضافة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800100" lvl="1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سيعرض النظام صفحة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إضافة حالة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800100" lvl="1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بعد ملء الحقول، انقر على زر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حفظ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 لحفظ الحقول وإضافتها</a:t>
            </a:r>
          </a:p>
          <a:p>
            <a:pPr marL="800100" lvl="1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لإلغاء الإضافة اضغط على أيقونة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إلغاء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 </a:t>
            </a:r>
            <a:r>
              <a:rPr lang="ar-J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13A99-7195-459F-9102-3177E1330C06}"/>
              </a:ext>
            </a:extLst>
          </p:cNvPr>
          <p:cNvSpPr txBox="1"/>
          <p:nvPr/>
        </p:nvSpPr>
        <p:spPr>
          <a:xfrm>
            <a:off x="2147232" y="1359722"/>
            <a:ext cx="97339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من خلال الضغط على علامة التبويب إدارة الحالات، سيعرض النظام ما يلي: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3FE830-8C7F-4299-B14E-3798326A3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70" y="1948194"/>
            <a:ext cx="5718693" cy="2780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49CC1A-EF72-44F9-AF24-A467A32D9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404" y="4312654"/>
            <a:ext cx="3535045" cy="1850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4C6ADC3-C643-4674-ABFB-C14B9DC78490}"/>
              </a:ext>
            </a:extLst>
          </p:cNvPr>
          <p:cNvGrpSpPr/>
          <p:nvPr/>
        </p:nvGrpSpPr>
        <p:grpSpPr>
          <a:xfrm>
            <a:off x="4385038" y="1806372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56F661-0EAB-4ACF-BC71-487390FB9624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B33292-6FDA-44AA-9BE8-9052354A03B2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E8049216-3602-44DB-967F-56DBACEE5080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38BF7F3-7A91-4389-802C-FDA0E99A53D8}"/>
              </a:ext>
            </a:extLst>
          </p:cNvPr>
          <p:cNvGrpSpPr/>
          <p:nvPr/>
        </p:nvGrpSpPr>
        <p:grpSpPr>
          <a:xfrm>
            <a:off x="3964279" y="2337231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27211EB-A887-4D48-9D76-E60352F31658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A948448-7AE0-4528-9CC3-C780F1BC52AE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BB4938BC-383F-4DC3-B819-EDFE7D126958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7FCD44-A4FD-4BBC-923E-21B828092779}"/>
              </a:ext>
            </a:extLst>
          </p:cNvPr>
          <p:cNvGrpSpPr/>
          <p:nvPr/>
        </p:nvGrpSpPr>
        <p:grpSpPr>
          <a:xfrm>
            <a:off x="4795003" y="2527993"/>
            <a:ext cx="271268" cy="445882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8DADD48-5B95-4E50-87E4-B97DBEE78A39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141297D-AAD6-4CDD-AE8C-3BCA421E96B9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F9FC3969-F511-4297-9D74-B24546604266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827F9B-ED61-4852-878E-062E58EB3F4B}"/>
              </a:ext>
            </a:extLst>
          </p:cNvPr>
          <p:cNvGrpSpPr/>
          <p:nvPr/>
        </p:nvGrpSpPr>
        <p:grpSpPr>
          <a:xfrm>
            <a:off x="4250297" y="3710126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153FC55-77D4-4C8D-A4B7-F99AC7A321AB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5C2C0C3-340E-4A91-891A-F52C49D90FBD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Elbow Connector 39">
              <a:extLst>
                <a:ext uri="{FF2B5EF4-FFF2-40B4-BE49-F238E27FC236}">
                  <a16:creationId xmlns:a16="http://schemas.microsoft.com/office/drawing/2014/main" id="{06F96E31-A534-4D3F-A264-351854B6F959}"/>
                </a:ext>
              </a:extLst>
            </p:cNvPr>
            <p:cNvCxnSpPr>
              <a:cxnSpLocks/>
              <a:stCxn id="35" idx="0"/>
              <a:endCxn id="34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6268C95-C428-45AA-8A78-13CCA4B375C9}"/>
              </a:ext>
            </a:extLst>
          </p:cNvPr>
          <p:cNvGrpSpPr/>
          <p:nvPr/>
        </p:nvGrpSpPr>
        <p:grpSpPr>
          <a:xfrm>
            <a:off x="1576048" y="3671061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B43FD2D-987A-4A1E-95AE-18D186EB29F8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96BF111-D94A-444B-AB5A-14AC239FB02F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AFE3BF9A-647F-4685-8DDC-7CEE2111FC10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08188A-A92A-483C-80EC-7B4BF0FF623A}"/>
              </a:ext>
            </a:extLst>
          </p:cNvPr>
          <p:cNvGrpSpPr/>
          <p:nvPr/>
        </p:nvGrpSpPr>
        <p:grpSpPr>
          <a:xfrm>
            <a:off x="1103813" y="3847110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1A75013-5362-40AE-BFDF-3D42EE2D492E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9BA8E78-E167-4B97-97E3-AA3931586478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Elbow Connector 39">
              <a:extLst>
                <a:ext uri="{FF2B5EF4-FFF2-40B4-BE49-F238E27FC236}">
                  <a16:creationId xmlns:a16="http://schemas.microsoft.com/office/drawing/2014/main" id="{121A1C5B-B219-4EE7-B385-CB8E07A85EDB}"/>
                </a:ext>
              </a:extLst>
            </p:cNvPr>
            <p:cNvCxnSpPr>
              <a:cxnSpLocks/>
              <a:stCxn id="43" idx="0"/>
              <a:endCxn id="42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08410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C2EB-021D-42F5-B528-CC787685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لوحة التحكم – إدارة المستوى - إدارة الحالات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A3FED-F8E1-4A1F-85E3-D501A6D75486}"/>
              </a:ext>
            </a:extLst>
          </p:cNvPr>
          <p:cNvSpPr txBox="1"/>
          <p:nvPr/>
        </p:nvSpPr>
        <p:spPr>
          <a:xfrm>
            <a:off x="7397300" y="1287503"/>
            <a:ext cx="446002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SzTx/>
              <a:buFont typeface="+mj-lt"/>
              <a:buAutoNum type="arabicPeriod" startAt="7"/>
              <a:tabLst/>
              <a:defRPr/>
            </a:pP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تعديل الحالات من خلال الضغط على أيقونة "تعديل" الموجودة بجانب اسم الحالة التي تريد تعديل بياناتها.</a:t>
            </a: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SzTx/>
              <a:buFont typeface="+mj-lt"/>
              <a:buAutoNum type="arabicPeriod" startAt="7"/>
              <a:tabLst/>
              <a:defRPr/>
            </a:pP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"</a:t>
            </a:r>
            <a:r>
              <a:rPr kumimoji="0" lang="ar-JO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تعديل الحالة".</a:t>
            </a: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SzTx/>
              <a:buFont typeface="+mj-lt"/>
              <a:buAutoNum type="arabicPeriod" startAt="7"/>
              <a:tabLst/>
              <a:defRPr/>
            </a:pP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بمجرد الانتهاء من تحديث الحقول، انقر فوق الزر "حفظ" للحفظ.</a:t>
            </a: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SzTx/>
              <a:buFont typeface="+mj-lt"/>
              <a:buAutoNum type="arabicPeriod" startAt="7"/>
              <a:tabLst/>
              <a:defRPr/>
            </a:pP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التعديل، انقر على زر "</a:t>
            </a:r>
            <a:r>
              <a:rPr kumimoji="0" lang="ar-JO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SzTx/>
              <a:buFont typeface="+mj-lt"/>
              <a:buAutoNum type="arabicPeriod" startAt="7"/>
              <a:tabLst/>
              <a:defRPr/>
            </a:pP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حذف الحالة من خلال الضغط على أيقونة "</a:t>
            </a:r>
            <a:r>
              <a:rPr kumimoji="0" lang="ar-JO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حذف</a:t>
            </a: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الموجودة بجوار اسم الحالة التي تريد حذفها.</a:t>
            </a: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SzTx/>
              <a:buFont typeface="+mj-lt"/>
              <a:buAutoNum type="arabicPeriod" startAt="7"/>
              <a:tabLst/>
              <a:defRPr/>
            </a:pP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رسالة تأكيد، اضغط على "</a:t>
            </a:r>
            <a:r>
              <a:rPr kumimoji="0" lang="ar-JO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نعم</a:t>
            </a: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، </a:t>
            </a:r>
            <a:r>
              <a:rPr kumimoji="0" lang="ar-JO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احذف</a:t>
            </a: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لمتابعة عملية الحذف.</a:t>
            </a: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SzTx/>
              <a:buFont typeface="+mj-lt"/>
              <a:buAutoNum type="arabicPeriod" startAt="7"/>
              <a:tabLst/>
              <a:defRPr/>
            </a:pP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للإلغاء، انقر على زر "</a:t>
            </a:r>
            <a:r>
              <a:rPr kumimoji="0" lang="ar-JO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1872C9-FBC1-4472-B944-04D855BFE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43" y="1241431"/>
            <a:ext cx="7024665" cy="3468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A732941-A12B-478C-A7F5-FF6D8ED0D850}"/>
              </a:ext>
            </a:extLst>
          </p:cNvPr>
          <p:cNvGrpSpPr/>
          <p:nvPr/>
        </p:nvGrpSpPr>
        <p:grpSpPr>
          <a:xfrm rot="16200000">
            <a:off x="534183" y="2870030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EFBE935-73DF-4D51-AA8B-DC825628B73C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917BC3F-873D-4F50-A7A6-8DAAF1DDF371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Elbow Connector 39">
              <a:extLst>
                <a:ext uri="{FF2B5EF4-FFF2-40B4-BE49-F238E27FC236}">
                  <a16:creationId xmlns:a16="http://schemas.microsoft.com/office/drawing/2014/main" id="{D5477620-1F3C-43C8-AEBC-02D65F5F8D7D}"/>
                </a:ext>
              </a:extLst>
            </p:cNvPr>
            <p:cNvCxnSpPr>
              <a:cxnSpLocks/>
              <a:stCxn id="11" idx="0"/>
              <a:endCxn id="10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A03446-82EF-4DEE-ACBB-30535AC43BFE}"/>
              </a:ext>
            </a:extLst>
          </p:cNvPr>
          <p:cNvGrpSpPr/>
          <p:nvPr/>
        </p:nvGrpSpPr>
        <p:grpSpPr>
          <a:xfrm rot="5400000">
            <a:off x="1296986" y="2874414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602A6F-AB94-4331-99C5-3EABF7E6B826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695295-470F-43A2-B0D7-1D58F082F6DA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Elbow Connector 39">
              <a:extLst>
                <a:ext uri="{FF2B5EF4-FFF2-40B4-BE49-F238E27FC236}">
                  <a16:creationId xmlns:a16="http://schemas.microsoft.com/office/drawing/2014/main" id="{4B0DDE5D-F215-4342-BF1B-A98FCE1A41B6}"/>
                </a:ext>
              </a:extLst>
            </p:cNvPr>
            <p:cNvCxnSpPr>
              <a:cxnSpLocks/>
              <a:stCxn id="15" idx="0"/>
              <a:endCxn id="14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687D9CD-5A5B-4C3D-93ED-4CEA22FE0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988" y="3542791"/>
            <a:ext cx="5087945" cy="2395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C73B8C-7E63-420F-9489-ACF738D2D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930" y="4800089"/>
            <a:ext cx="2638719" cy="1455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B37B0B3-9A67-49DC-AC1A-18A6C147B743}"/>
              </a:ext>
            </a:extLst>
          </p:cNvPr>
          <p:cNvGrpSpPr/>
          <p:nvPr/>
        </p:nvGrpSpPr>
        <p:grpSpPr>
          <a:xfrm rot="5400000">
            <a:off x="5178009" y="5852537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0B89919-31A3-4557-BAD5-826FC54E1324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47156D-975C-462A-8D5B-F02D5446D79F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B5B78DA3-48D1-4610-B149-F9FFA3380DE9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00BBB7-BDE0-45FC-8C69-98A7DE387CA7}"/>
              </a:ext>
            </a:extLst>
          </p:cNvPr>
          <p:cNvGrpSpPr/>
          <p:nvPr/>
        </p:nvGrpSpPr>
        <p:grpSpPr>
          <a:xfrm rot="16200000">
            <a:off x="3548938" y="5881726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F929B35-2C14-45E0-88E8-774475F63508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CBB2F0B-1829-4316-AD66-DCBC0A47D338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C34137CB-3A3C-4CF9-A4DB-50C147CBD79B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1BC83D-1B09-48D8-ABEC-BB759A2966C0}"/>
              </a:ext>
            </a:extLst>
          </p:cNvPr>
          <p:cNvGrpSpPr/>
          <p:nvPr/>
        </p:nvGrpSpPr>
        <p:grpSpPr>
          <a:xfrm>
            <a:off x="5646676" y="2945491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347EBDA-CD26-4C3E-A3FB-B4F10F73FAAF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FC05621-E4CC-4EDA-8038-584079F133C6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Elbow Connector 39">
              <a:extLst>
                <a:ext uri="{FF2B5EF4-FFF2-40B4-BE49-F238E27FC236}">
                  <a16:creationId xmlns:a16="http://schemas.microsoft.com/office/drawing/2014/main" id="{99623119-F1D9-4E04-BF80-A19A42337559}"/>
                </a:ext>
              </a:extLst>
            </p:cNvPr>
            <p:cNvCxnSpPr>
              <a:cxnSpLocks/>
              <a:stCxn id="35" idx="0"/>
              <a:endCxn id="34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B260561-8A97-4A7D-B610-7D76072EED04}"/>
              </a:ext>
            </a:extLst>
          </p:cNvPr>
          <p:cNvGrpSpPr/>
          <p:nvPr/>
        </p:nvGrpSpPr>
        <p:grpSpPr>
          <a:xfrm rot="16200000">
            <a:off x="1143921" y="3512670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68E34-CA47-4A53-905C-C5EF1CC8CB83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864C3CE-1715-4F0B-A6EF-24305E000590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57F93A08-4EAA-439D-B028-FB03B5DBD1A2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0D9A320-7A37-4516-99DD-AF28494B5E4B}"/>
              </a:ext>
            </a:extLst>
          </p:cNvPr>
          <p:cNvGrpSpPr/>
          <p:nvPr/>
        </p:nvGrpSpPr>
        <p:grpSpPr>
          <a:xfrm rot="5400000">
            <a:off x="2342350" y="3512671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3F08B7C-5548-4E70-AC5E-6032F5929CCF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CC010E3-FFDC-4892-BE8E-86F545C0B1E7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Elbow Connector 39">
              <a:extLst>
                <a:ext uri="{FF2B5EF4-FFF2-40B4-BE49-F238E27FC236}">
                  <a16:creationId xmlns:a16="http://schemas.microsoft.com/office/drawing/2014/main" id="{3828E6AC-76DC-4DC5-9BE7-361B99E841D9}"/>
                </a:ext>
              </a:extLst>
            </p:cNvPr>
            <p:cNvCxnSpPr>
              <a:cxnSpLocks/>
              <a:stCxn id="43" idx="0"/>
              <a:endCxn id="42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12B5115-ED03-48B4-A792-CBBFD78443D2}"/>
              </a:ext>
            </a:extLst>
          </p:cNvPr>
          <p:cNvSpPr txBox="1"/>
          <p:nvPr/>
        </p:nvSpPr>
        <p:spPr>
          <a:xfrm>
            <a:off x="1401427" y="298329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7ِ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BFA994-D46F-4D18-B65F-7F66CB6039E8}"/>
              </a:ext>
            </a:extLst>
          </p:cNvPr>
          <p:cNvSpPr txBox="1"/>
          <p:nvPr/>
        </p:nvSpPr>
        <p:spPr>
          <a:xfrm>
            <a:off x="2446791" y="361181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9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C45226-BDA9-46C2-B5DE-9AF04206EFD0}"/>
              </a:ext>
            </a:extLst>
          </p:cNvPr>
          <p:cNvSpPr txBox="1"/>
          <p:nvPr/>
        </p:nvSpPr>
        <p:spPr>
          <a:xfrm>
            <a:off x="1013189" y="36118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FC7BA8-701E-465C-B38D-4F124C140386}"/>
              </a:ext>
            </a:extLst>
          </p:cNvPr>
          <p:cNvSpPr txBox="1"/>
          <p:nvPr/>
        </p:nvSpPr>
        <p:spPr>
          <a:xfrm>
            <a:off x="406714" y="2966879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3C9F02-372D-40F5-9F25-0ED04E9F3B61}"/>
              </a:ext>
            </a:extLst>
          </p:cNvPr>
          <p:cNvSpPr txBox="1"/>
          <p:nvPr/>
        </p:nvSpPr>
        <p:spPr>
          <a:xfrm>
            <a:off x="5226827" y="594511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18599F5-651B-4EA8-A08C-5F1060C3AEA9}"/>
              </a:ext>
            </a:extLst>
          </p:cNvPr>
          <p:cNvSpPr txBox="1"/>
          <p:nvPr/>
        </p:nvSpPr>
        <p:spPr>
          <a:xfrm>
            <a:off x="3407634" y="597857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13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758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918AD-00F6-4092-B46D-94CF9028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لوحة التحكم – إدارة المستوى - إدارة بوابة المراحل</a:t>
            </a:r>
            <a:endParaRPr lang="en-US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72349AFE-94BC-4FD9-8DFC-F9ACE6A1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69" y="2577961"/>
            <a:ext cx="479087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79FA37-A3C6-4C5E-A229-25B41F382CCB}"/>
              </a:ext>
            </a:extLst>
          </p:cNvPr>
          <p:cNvSpPr txBox="1"/>
          <p:nvPr/>
        </p:nvSpPr>
        <p:spPr>
          <a:xfrm>
            <a:off x="6040515" y="1982765"/>
            <a:ext cx="5773374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حقل تصفية لتحديد المستوى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قائمة المراحل والتي تشمل: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800100" lvl="1" indent="-342900" algn="r" rtl="1"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الاسم بالانجليزية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800100" lvl="1" indent="-342900" algn="r" rtl="1"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الاسم بالعربية</a:t>
            </a:r>
          </a:p>
          <a:p>
            <a:pPr marL="800100" lvl="1" indent="-342900" algn="r" rtl="1"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العمليات المسموح بها	</a:t>
            </a:r>
          </a:p>
          <a:p>
            <a:pPr marL="800100" lvl="1" indent="-342900" algn="r" rtl="1"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اجراءات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 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يمكنك إضافة بوابة المرحلة من خلال النقر على زر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إضافة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سيعرض النظام النافذة المنبثقة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إنشاء بوابة مرحلة جديدة".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يمكنك إضافة قائمة متطلبات المرحلة بالضغط على زر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إضافة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سيعرض النظام النافذة المنبثقة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إضافة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بمجرد الانتهاء من ملء الحقول الخاصة بقائمة بوابة المرحلة، انقر فوق الزر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حفظ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 للحفظ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بمجرد ملء جميع الحقول، انقر فوق الزر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حفظ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 للحفظ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E20165-26EE-468E-B090-F560CE8332D6}"/>
              </a:ext>
            </a:extLst>
          </p:cNvPr>
          <p:cNvSpPr txBox="1"/>
          <p:nvPr/>
        </p:nvSpPr>
        <p:spPr>
          <a:xfrm>
            <a:off x="2027056" y="1266867"/>
            <a:ext cx="9802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من خلال الضغط على علامة التبويب إدارة بوابة المراحل، سيعرض النظام ما يلي: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651D73-79C9-4214-B28B-C856A0225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72" y="1982765"/>
            <a:ext cx="5821896" cy="2891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3C25D3-74B2-42D5-B786-7D4C18E82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54" y="4027179"/>
            <a:ext cx="4872900" cy="1815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AA08C8E-DAF6-4D7B-9AF9-E7FDBD49A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911" y="5403654"/>
            <a:ext cx="4264828" cy="936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33F63BF-9DAB-4647-9781-97E14687AE72}"/>
              </a:ext>
            </a:extLst>
          </p:cNvPr>
          <p:cNvGrpSpPr/>
          <p:nvPr/>
        </p:nvGrpSpPr>
        <p:grpSpPr>
          <a:xfrm>
            <a:off x="5459714" y="1710861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C2BFC6D-F0E4-4045-96E7-2B6EAD34FF40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BF1BE81-01E9-4971-A0A7-DD6ECD377C53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C16125D0-385A-4EBE-89AD-45231BE1BAC0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D4422CA-F279-4534-9434-5E67A5095F0B}"/>
              </a:ext>
            </a:extLst>
          </p:cNvPr>
          <p:cNvGrpSpPr/>
          <p:nvPr/>
        </p:nvGrpSpPr>
        <p:grpSpPr>
          <a:xfrm>
            <a:off x="3907523" y="2368314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EC45817-3688-4E85-9264-08CE0CE90F2A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E07A941-7EF7-4E41-B8BB-8E5876A4A7F1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2FEF46EE-462B-4402-BF92-90370001B455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EDA3C08-2262-471E-8C54-8DBD588C88E9}"/>
              </a:ext>
            </a:extLst>
          </p:cNvPr>
          <p:cNvGrpSpPr/>
          <p:nvPr/>
        </p:nvGrpSpPr>
        <p:grpSpPr>
          <a:xfrm>
            <a:off x="4281141" y="2576838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815872A-73C1-4BC4-BB93-9EF764A6EB52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ADC8619-E3DF-48E3-805E-A648FD14E4AB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Elbow Connector 39">
              <a:extLst>
                <a:ext uri="{FF2B5EF4-FFF2-40B4-BE49-F238E27FC236}">
                  <a16:creationId xmlns:a16="http://schemas.microsoft.com/office/drawing/2014/main" id="{278D83B4-C2D1-4F49-B389-08784BD893FE}"/>
                </a:ext>
              </a:extLst>
            </p:cNvPr>
            <p:cNvCxnSpPr>
              <a:cxnSpLocks/>
              <a:stCxn id="35" idx="0"/>
              <a:endCxn id="34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B0C00FE-80F3-42EF-8B46-5833563F60B1}"/>
              </a:ext>
            </a:extLst>
          </p:cNvPr>
          <p:cNvGrpSpPr/>
          <p:nvPr/>
        </p:nvGrpSpPr>
        <p:grpSpPr>
          <a:xfrm>
            <a:off x="5628920" y="3379845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87A655A-E161-46DF-8F6C-4EB39F7850DC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E7F17EC-E4CD-4AC2-9313-E3E78D00E5C9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EA840137-B28F-4ACF-91A8-EA9E04ED40EE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47D827D-8D39-49D2-BC0E-C9C62CB08F61}"/>
              </a:ext>
            </a:extLst>
          </p:cNvPr>
          <p:cNvGrpSpPr/>
          <p:nvPr/>
        </p:nvGrpSpPr>
        <p:grpSpPr>
          <a:xfrm>
            <a:off x="1129854" y="3605620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BFA3C8-FCDF-463F-88D5-A8467C54B7BC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A01CF21-E369-4738-B229-2C9EFB36E467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Elbow Connector 39">
              <a:extLst>
                <a:ext uri="{FF2B5EF4-FFF2-40B4-BE49-F238E27FC236}">
                  <a16:creationId xmlns:a16="http://schemas.microsoft.com/office/drawing/2014/main" id="{3E9E62E7-F86A-4424-8139-4AD539993C64}"/>
                </a:ext>
              </a:extLst>
            </p:cNvPr>
            <p:cNvCxnSpPr>
              <a:cxnSpLocks/>
              <a:stCxn id="43" idx="0"/>
              <a:endCxn id="42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C4A8D8-4C2D-4D4E-BBE9-7BDAC6F9865C}"/>
              </a:ext>
            </a:extLst>
          </p:cNvPr>
          <p:cNvGrpSpPr/>
          <p:nvPr/>
        </p:nvGrpSpPr>
        <p:grpSpPr>
          <a:xfrm>
            <a:off x="1854294" y="5533933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77D01FC-8958-4BE2-ABA8-10E145AF3CD7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CE36B67-0AA6-4A20-B0F8-D34D127E1DAC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Elbow Connector 39">
              <a:extLst>
                <a:ext uri="{FF2B5EF4-FFF2-40B4-BE49-F238E27FC236}">
                  <a16:creationId xmlns:a16="http://schemas.microsoft.com/office/drawing/2014/main" id="{03F7B34A-2105-496B-85FF-37A0331E407F}"/>
                </a:ext>
              </a:extLst>
            </p:cNvPr>
            <p:cNvCxnSpPr>
              <a:cxnSpLocks/>
              <a:stCxn id="47" idx="0"/>
              <a:endCxn id="46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845CE7F-56B7-4566-9CD9-F445027ED59B}"/>
              </a:ext>
            </a:extLst>
          </p:cNvPr>
          <p:cNvGrpSpPr/>
          <p:nvPr/>
        </p:nvGrpSpPr>
        <p:grpSpPr>
          <a:xfrm>
            <a:off x="5945863" y="4751374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89374CD-B49C-4553-87BD-9BEDAD452C30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AAB4A4F-CB76-484F-A8AA-5C9E0191A631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Elbow Connector 39">
              <a:extLst>
                <a:ext uri="{FF2B5EF4-FFF2-40B4-BE49-F238E27FC236}">
                  <a16:creationId xmlns:a16="http://schemas.microsoft.com/office/drawing/2014/main" id="{D2C72832-EABA-456B-961B-16390825EB2E}"/>
                </a:ext>
              </a:extLst>
            </p:cNvPr>
            <p:cNvCxnSpPr>
              <a:cxnSpLocks/>
              <a:stCxn id="51" idx="0"/>
              <a:endCxn id="50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16D3ACD-526F-4D41-9434-7965CB5AA58E}"/>
              </a:ext>
            </a:extLst>
          </p:cNvPr>
          <p:cNvGrpSpPr/>
          <p:nvPr/>
        </p:nvGrpSpPr>
        <p:grpSpPr>
          <a:xfrm>
            <a:off x="1152532" y="5170824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6451CC-8EA0-4DC6-B772-3012C554BA66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4D1AFA0-7D97-48D3-A093-1EEE2E21D132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Elbow Connector 39">
              <a:extLst>
                <a:ext uri="{FF2B5EF4-FFF2-40B4-BE49-F238E27FC236}">
                  <a16:creationId xmlns:a16="http://schemas.microsoft.com/office/drawing/2014/main" id="{BEB3AFDE-692C-4A07-952A-78D1A849A967}"/>
                </a:ext>
              </a:extLst>
            </p:cNvPr>
            <p:cNvCxnSpPr>
              <a:cxnSpLocks/>
              <a:stCxn id="55" idx="0"/>
              <a:endCxn id="54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979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1388-4AB7-4A77-BDC4-D78AB76B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cs typeface="+mj-cs"/>
              </a:rPr>
              <a:t>الجدول الزمني</a:t>
            </a:r>
            <a:endParaRPr lang="en-US" dirty="0"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03E57-87BE-49A7-8F21-27183BD457D5}"/>
              </a:ext>
            </a:extLst>
          </p:cNvPr>
          <p:cNvSpPr txBox="1"/>
          <p:nvPr/>
        </p:nvSpPr>
        <p:spPr>
          <a:xfrm>
            <a:off x="1442618" y="1237314"/>
            <a:ext cx="1046084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j-cs"/>
              </a:rPr>
              <a:t>من علامة التبويب "الجدول الزمني" على "الصفحة الرئيسية"، يمكنك الوصول والتنقل من خلال مهامك. إنه يعرض مهام المستخدم ويتضمن واجهتين للعرض (جدول زمني، بطاقة معلومات)، وكلاهما يحتوي على ما يلي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j-cs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5ACDFC-33D7-4B40-9CD5-82E4D93E9651}"/>
              </a:ext>
            </a:extLst>
          </p:cNvPr>
          <p:cNvSpPr txBox="1"/>
          <p:nvPr/>
        </p:nvSpPr>
        <p:spPr>
          <a:xfrm>
            <a:off x="8797734" y="2458072"/>
            <a:ext cx="310572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بطاقة المهام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 بطاقة المخاطر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 بطاقة التحديات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 بطاقة الموافقات 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بطاقة تحتاج الى دعم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 بطاقة المهام العامة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BC1EE8-03DA-4F0C-9FF6-7EA629A23032}"/>
              </a:ext>
            </a:extLst>
          </p:cNvPr>
          <p:cNvSpPr txBox="1"/>
          <p:nvPr/>
        </p:nvSpPr>
        <p:spPr>
          <a:xfrm>
            <a:off x="6612474" y="4965948"/>
            <a:ext cx="52909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يمكنك إخفاء بطاقات المهام بالنقر على أيقونة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إخفاء</a:t>
            </a:r>
            <a:r>
              <a:rPr kumimoji="0" lang="ar-EG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"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لعرض بطاقات المهام مرة أخرى، انقر على أيقونة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عرض</a:t>
            </a:r>
            <a:r>
              <a:rPr kumimoji="0" lang="ar-EG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"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4949F3-7728-4CFC-A206-09DA57D06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31" y="2288286"/>
            <a:ext cx="6132916" cy="3042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2B9EE1-2ECE-4973-905E-051D9A4CF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95" y="3693523"/>
            <a:ext cx="5095590" cy="2288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EBC14CA-7888-4716-B0B5-741659D91E30}"/>
              </a:ext>
            </a:extLst>
          </p:cNvPr>
          <p:cNvGrpSpPr/>
          <p:nvPr/>
        </p:nvGrpSpPr>
        <p:grpSpPr>
          <a:xfrm>
            <a:off x="249268" y="2100470"/>
            <a:ext cx="377889" cy="626541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5022BB0-5AEA-46D2-803E-AFD582C4C3BD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12428E-A1C2-4BC6-9015-2AC73A6C4A6D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Elbow Connector 39">
              <a:extLst>
                <a:ext uri="{FF2B5EF4-FFF2-40B4-BE49-F238E27FC236}">
                  <a16:creationId xmlns:a16="http://schemas.microsoft.com/office/drawing/2014/main" id="{DAEBAC8D-B444-4E75-9F19-D3701D62A99E}"/>
                </a:ext>
              </a:extLst>
            </p:cNvPr>
            <p:cNvCxnSpPr>
              <a:cxnSpLocks/>
              <a:stCxn id="20" idx="0"/>
              <a:endCxn id="19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C314A8-2808-41FC-8709-FEBE219696FD}"/>
              </a:ext>
            </a:extLst>
          </p:cNvPr>
          <p:cNvGrpSpPr/>
          <p:nvPr/>
        </p:nvGrpSpPr>
        <p:grpSpPr>
          <a:xfrm>
            <a:off x="744095" y="3168367"/>
            <a:ext cx="348011" cy="725042"/>
            <a:chOff x="3525304" y="4108955"/>
            <a:chExt cx="338411" cy="739715"/>
          </a:xfrm>
          <a:solidFill>
            <a:srgbClr val="B4543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FC11F02-2A73-4241-8A1D-ED40B5974FFA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DC3306E-051B-4313-B62D-48B6A77DFB04}"/>
                </a:ext>
              </a:extLst>
            </p:cNvPr>
            <p:cNvSpPr/>
            <p:nvPr/>
          </p:nvSpPr>
          <p:spPr>
            <a:xfrm>
              <a:off x="3660939" y="477002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Elbow Connector 39">
              <a:extLst>
                <a:ext uri="{FF2B5EF4-FFF2-40B4-BE49-F238E27FC236}">
                  <a16:creationId xmlns:a16="http://schemas.microsoft.com/office/drawing/2014/main" id="{A9D50241-D90A-49A3-AC82-CED6A3C18F15}"/>
                </a:ext>
              </a:extLst>
            </p:cNvPr>
            <p:cNvCxnSpPr>
              <a:cxnSpLocks/>
              <a:stCxn id="24" idx="0"/>
              <a:endCxn id="23" idx="4"/>
            </p:cNvCxnSpPr>
            <p:nvPr/>
          </p:nvCxnSpPr>
          <p:spPr>
            <a:xfrm rot="16200000" flipV="1">
              <a:off x="3540280" y="4615796"/>
              <a:ext cx="308463" cy="1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81654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8B83B-235A-4DBB-B591-34CBAB05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لوحة التحكم – إدارة المستوى - إدارة بوابة المراحل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54816-7FCD-4AC2-A5A9-CCF1C670214A}"/>
              </a:ext>
            </a:extLst>
          </p:cNvPr>
          <p:cNvSpPr txBox="1"/>
          <p:nvPr/>
        </p:nvSpPr>
        <p:spPr>
          <a:xfrm>
            <a:off x="6131491" y="2212105"/>
            <a:ext cx="5610496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تعديل معلومات المرحلة من خلال الضغط على أيقونة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تعديل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الموجودة بجانب اسم المرحلة التي تريد تعديلها.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صفحة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"بوابة مرحلة التحديث".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بمجرد الانتهاء من تحديث الحقول،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للحفظ.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التعديل، اضغط على أيقونة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حذف مرحلة بالضغط على أيقونة الحذف.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رسالة تأكيد. انقر فوق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نعم، احذف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للتأكيد.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9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للإلغاء، انقر فوق الزر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8E6398-4484-4A0D-919F-F77FA2C61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14" y="1703486"/>
            <a:ext cx="5359860" cy="2661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6003860-50B0-4801-80BE-5A264EA7C59A}"/>
              </a:ext>
            </a:extLst>
          </p:cNvPr>
          <p:cNvGrpSpPr/>
          <p:nvPr/>
        </p:nvGrpSpPr>
        <p:grpSpPr>
          <a:xfrm rot="16200000">
            <a:off x="180900" y="3057271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8953EF3-33F7-450F-82A9-5ADFC7C40E66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2789121-6B69-4AD9-91F0-D78EE8A9F98A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Elbow Connector 39">
              <a:extLst>
                <a:ext uri="{FF2B5EF4-FFF2-40B4-BE49-F238E27FC236}">
                  <a16:creationId xmlns:a16="http://schemas.microsoft.com/office/drawing/2014/main" id="{B0350FEB-D536-4335-BBF9-675650CE9AB1}"/>
                </a:ext>
              </a:extLst>
            </p:cNvPr>
            <p:cNvCxnSpPr>
              <a:cxnSpLocks/>
              <a:stCxn id="10" idx="0"/>
              <a:endCxn id="9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E3528B-DC38-4F05-93B9-1168518493A6}"/>
              </a:ext>
            </a:extLst>
          </p:cNvPr>
          <p:cNvGrpSpPr/>
          <p:nvPr/>
        </p:nvGrpSpPr>
        <p:grpSpPr>
          <a:xfrm rot="5400000">
            <a:off x="804880" y="3040724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EFC90BC-158C-423E-8582-09EB4F6D5C61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F2501F-84B0-412D-9103-0129259AD5F9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Elbow Connector 39">
              <a:extLst>
                <a:ext uri="{FF2B5EF4-FFF2-40B4-BE49-F238E27FC236}">
                  <a16:creationId xmlns:a16="http://schemas.microsoft.com/office/drawing/2014/main" id="{641BCA9C-9EF7-4CE8-83F0-A3D2181CD491}"/>
                </a:ext>
              </a:extLst>
            </p:cNvPr>
            <p:cNvCxnSpPr>
              <a:cxnSpLocks/>
              <a:stCxn id="14" idx="0"/>
              <a:endCxn id="13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0EE1709-0800-4317-9996-F8DF36D1B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253" y="3825978"/>
            <a:ext cx="3543629" cy="1323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CF6696-052A-4AB4-BE32-0C8FD5D3B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169" y="4921156"/>
            <a:ext cx="2492857" cy="1352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F73F075-A107-4348-87BD-FD6329ADE611}"/>
              </a:ext>
            </a:extLst>
          </p:cNvPr>
          <p:cNvGrpSpPr/>
          <p:nvPr/>
        </p:nvGrpSpPr>
        <p:grpSpPr>
          <a:xfrm rot="5400000">
            <a:off x="4317299" y="5818536"/>
            <a:ext cx="277217" cy="433891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6D02BDF-497C-4898-8E8E-0995A66EB3BB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2E0105C-4087-4A21-A5BC-BC0E48F6E5CC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Elbow Connector 39">
              <a:extLst>
                <a:ext uri="{FF2B5EF4-FFF2-40B4-BE49-F238E27FC236}">
                  <a16:creationId xmlns:a16="http://schemas.microsoft.com/office/drawing/2014/main" id="{A9D106EA-EBDC-44A2-B04B-0D6FEDC7F9E9}"/>
                </a:ext>
              </a:extLst>
            </p:cNvPr>
            <p:cNvCxnSpPr>
              <a:cxnSpLocks/>
              <a:stCxn id="22" idx="0"/>
              <a:endCxn id="21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F8571A-5F57-422C-85A4-E04AC39A5ED6}"/>
              </a:ext>
            </a:extLst>
          </p:cNvPr>
          <p:cNvGrpSpPr/>
          <p:nvPr/>
        </p:nvGrpSpPr>
        <p:grpSpPr>
          <a:xfrm rot="16200000">
            <a:off x="3055331" y="5900676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1D422B2-ACA4-4EAC-9B77-4BCF4B9821CF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0384C31-2CAC-4436-A526-6C6D40046819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Elbow Connector 39">
              <a:extLst>
                <a:ext uri="{FF2B5EF4-FFF2-40B4-BE49-F238E27FC236}">
                  <a16:creationId xmlns:a16="http://schemas.microsoft.com/office/drawing/2014/main" id="{BF31D65D-2072-457D-8629-76F0ED48A81E}"/>
                </a:ext>
              </a:extLst>
            </p:cNvPr>
            <p:cNvCxnSpPr>
              <a:cxnSpLocks/>
              <a:stCxn id="26" idx="0"/>
              <a:endCxn id="25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C48078-9B57-4FB2-B32A-EF1CC4FEE5EB}"/>
              </a:ext>
            </a:extLst>
          </p:cNvPr>
          <p:cNvGrpSpPr/>
          <p:nvPr/>
        </p:nvGrpSpPr>
        <p:grpSpPr>
          <a:xfrm>
            <a:off x="4655615" y="2146937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71A9CE5-7F09-40CF-95ED-719F79C9AAA5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0ADCBF6-02F9-4E81-A59A-8CD3C66F6C4A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Elbow Connector 39">
              <a:extLst>
                <a:ext uri="{FF2B5EF4-FFF2-40B4-BE49-F238E27FC236}">
                  <a16:creationId xmlns:a16="http://schemas.microsoft.com/office/drawing/2014/main" id="{87F29940-BFB3-44A6-BE51-78EAFFC1FCC2}"/>
                </a:ext>
              </a:extLst>
            </p:cNvPr>
            <p:cNvCxnSpPr>
              <a:cxnSpLocks/>
              <a:stCxn id="30" idx="0"/>
              <a:endCxn id="29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86CFB5-30D3-4BBD-93AB-BCC6716DCECA}"/>
              </a:ext>
            </a:extLst>
          </p:cNvPr>
          <p:cNvGrpSpPr/>
          <p:nvPr/>
        </p:nvGrpSpPr>
        <p:grpSpPr>
          <a:xfrm>
            <a:off x="1539754" y="4251446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5DBC575-0316-4C89-8493-A36B967996B5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9D870A-DF7E-4DFD-BEA3-73312E549D72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Elbow Connector 39">
              <a:extLst>
                <a:ext uri="{FF2B5EF4-FFF2-40B4-BE49-F238E27FC236}">
                  <a16:creationId xmlns:a16="http://schemas.microsoft.com/office/drawing/2014/main" id="{317A80A2-B609-492E-9B49-CD8A278A6748}"/>
                </a:ext>
              </a:extLst>
            </p:cNvPr>
            <p:cNvCxnSpPr>
              <a:cxnSpLocks/>
              <a:stCxn id="34" idx="0"/>
              <a:endCxn id="33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D23740-0F1D-40AF-B5E9-0157B56724A2}"/>
              </a:ext>
            </a:extLst>
          </p:cNvPr>
          <p:cNvGrpSpPr/>
          <p:nvPr/>
        </p:nvGrpSpPr>
        <p:grpSpPr>
          <a:xfrm rot="5400000">
            <a:off x="1848329" y="3198831"/>
            <a:ext cx="277217" cy="470916"/>
            <a:chOff x="3561176" y="4277274"/>
            <a:chExt cx="277217" cy="449476"/>
          </a:xfrm>
          <a:solidFill>
            <a:srgbClr val="B45434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90A48D4-7EDC-4401-B4C9-CBF8E119C7FD}"/>
                </a:ext>
              </a:extLst>
            </p:cNvPr>
            <p:cNvSpPr/>
            <p:nvPr/>
          </p:nvSpPr>
          <p:spPr>
            <a:xfrm>
              <a:off x="3561176" y="4277274"/>
              <a:ext cx="277217" cy="258746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0F4E9D-5FF3-464E-AAED-5AC7F74D1C20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Elbow Connector 39">
              <a:extLst>
                <a:ext uri="{FF2B5EF4-FFF2-40B4-BE49-F238E27FC236}">
                  <a16:creationId xmlns:a16="http://schemas.microsoft.com/office/drawing/2014/main" id="{518195FE-A3BD-4F3F-9ED1-07B5532EB06E}"/>
                </a:ext>
              </a:extLst>
            </p:cNvPr>
            <p:cNvCxnSpPr>
              <a:cxnSpLocks/>
              <a:stCxn id="38" idx="0"/>
              <a:endCxn id="37" idx="4"/>
            </p:cNvCxnSpPr>
            <p:nvPr/>
          </p:nvCxnSpPr>
          <p:spPr>
            <a:xfrm rot="5400000" flipH="1" flipV="1">
              <a:off x="3641549" y="4589873"/>
              <a:ext cx="112088" cy="438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DA807B2-0CBA-44A1-984D-7B1C62C5DAF6}"/>
              </a:ext>
            </a:extLst>
          </p:cNvPr>
          <p:cNvSpPr txBox="1"/>
          <p:nvPr/>
        </p:nvSpPr>
        <p:spPr>
          <a:xfrm>
            <a:off x="919452" y="3154240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>
                <a:solidFill>
                  <a:schemeClr val="bg1"/>
                </a:solidFill>
              </a:rPr>
              <a:t>9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A6308D-4BDF-455E-AB90-E3E3EFEAAFD6}"/>
              </a:ext>
            </a:extLst>
          </p:cNvPr>
          <p:cNvSpPr txBox="1"/>
          <p:nvPr/>
        </p:nvSpPr>
        <p:spPr>
          <a:xfrm>
            <a:off x="4613005" y="2194679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>
                <a:solidFill>
                  <a:schemeClr val="bg1"/>
                </a:solidFill>
              </a:rPr>
              <a:t>10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A15486-8354-46B5-BC2A-484D24C55313}"/>
              </a:ext>
            </a:extLst>
          </p:cNvPr>
          <p:cNvSpPr txBox="1"/>
          <p:nvPr/>
        </p:nvSpPr>
        <p:spPr>
          <a:xfrm>
            <a:off x="1494013" y="4289454"/>
            <a:ext cx="543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>
                <a:solidFill>
                  <a:schemeClr val="bg1"/>
                </a:solidFill>
              </a:rPr>
              <a:t>11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EE6E30-390A-410F-B003-F2A0B3653DDA}"/>
              </a:ext>
            </a:extLst>
          </p:cNvPr>
          <p:cNvSpPr txBox="1"/>
          <p:nvPr/>
        </p:nvSpPr>
        <p:spPr>
          <a:xfrm>
            <a:off x="1916484" y="3295680"/>
            <a:ext cx="38343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r-SA" sz="1400" b="1" dirty="0">
                <a:solidFill>
                  <a:schemeClr val="bg1"/>
                </a:solidFill>
              </a:rPr>
              <a:t>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4D875E-B4E2-4934-AE9A-4A0660B9D58B}"/>
              </a:ext>
            </a:extLst>
          </p:cNvPr>
          <p:cNvSpPr txBox="1"/>
          <p:nvPr/>
        </p:nvSpPr>
        <p:spPr>
          <a:xfrm>
            <a:off x="17827" y="3161531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>
                <a:solidFill>
                  <a:schemeClr val="bg1"/>
                </a:solidFill>
              </a:rPr>
              <a:t>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33D6DF-5D7C-4CB1-8196-99D47F0FA8EA}"/>
              </a:ext>
            </a:extLst>
          </p:cNvPr>
          <p:cNvSpPr txBox="1"/>
          <p:nvPr/>
        </p:nvSpPr>
        <p:spPr>
          <a:xfrm>
            <a:off x="4342197" y="5897381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>
                <a:solidFill>
                  <a:schemeClr val="bg1"/>
                </a:solidFill>
              </a:rPr>
              <a:t>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BB8A69-DB17-4336-9D76-5F692670399F}"/>
              </a:ext>
            </a:extLst>
          </p:cNvPr>
          <p:cNvSpPr txBox="1"/>
          <p:nvPr/>
        </p:nvSpPr>
        <p:spPr>
          <a:xfrm>
            <a:off x="2885624" y="5982244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>
                <a:solidFill>
                  <a:schemeClr val="bg1"/>
                </a:solidFill>
              </a:rPr>
              <a:t>15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607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6A790-90F9-443B-B6BD-7638002D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لوحة التحكم – إدارة المستوى – إدارة السجلات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14F9C3-0932-4CBC-A1E1-CDA81329AA5C}"/>
              </a:ext>
            </a:extLst>
          </p:cNvPr>
          <p:cNvSpPr txBox="1"/>
          <p:nvPr/>
        </p:nvSpPr>
        <p:spPr>
          <a:xfrm>
            <a:off x="6684310" y="1737788"/>
            <a:ext cx="5163693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حقل تصفية لتحديد المستوى</a:t>
            </a:r>
          </a:p>
          <a:p>
            <a:pPr marL="342900" indent="-342900" algn="r" rtl="1"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حقل تصفية لتحديد السجلات</a:t>
            </a:r>
            <a:r>
              <a:rPr lang="ar-EG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 ,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سجل السجلات بما في ذلك: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800100" lvl="1" indent="-342900" algn="r" rtl="1">
              <a:buClr>
                <a:srgbClr val="B45434"/>
              </a:buClr>
              <a:buFont typeface="Arial" panose="020B0604020202020204" pitchFamily="34" charset="0"/>
              <a:buChar char="•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ترتيب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800100" lvl="1" indent="-342900" algn="r" rtl="1">
              <a:buClr>
                <a:srgbClr val="B45434"/>
              </a:buClr>
              <a:buFont typeface="Arial" panose="020B0604020202020204" pitchFamily="34" charset="0"/>
              <a:buChar char="•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الاسم بالانجليزية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800100" lvl="1" indent="-342900" algn="r" rtl="1">
              <a:buClr>
                <a:srgbClr val="B45434"/>
              </a:buClr>
              <a:buFont typeface="Arial" panose="020B0604020202020204" pitchFamily="34" charset="0"/>
              <a:buChar char="•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النوع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800100" lvl="1" indent="-342900" algn="r" rtl="1">
              <a:buClr>
                <a:srgbClr val="B45434"/>
              </a:buClr>
              <a:buFont typeface="Arial" panose="020B0604020202020204" pitchFamily="34" charset="0"/>
              <a:buChar char="•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مطلوب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 </a:t>
            </a:r>
          </a:p>
          <a:p>
            <a:pPr marL="800100" lvl="1" indent="-342900" algn="r" rtl="1">
              <a:buClr>
                <a:srgbClr val="B45434"/>
              </a:buClr>
              <a:buFont typeface="Arial" panose="020B0604020202020204" pitchFamily="34" charset="0"/>
              <a:buChar char="•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اجراءات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3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يمكنك إضافة السجلات من خلال النقر على زر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إدارة السجلات".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3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سيعرض النظام صفحة 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"إدارة السجلات".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3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لإضافة سجل، انقر فوق الزر 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"إضافة سجل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3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سيعرض النظام نافذة إضافة السجل المنبثقة.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3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بعد ملء الحقول، انقر على زر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حفظ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 لحفظ السجل.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3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لإلغاء الإضافة اضغط على أيقونة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إلغاء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 .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20FD8-2D7F-4E25-ABE5-46EB0416FA60}"/>
              </a:ext>
            </a:extLst>
          </p:cNvPr>
          <p:cNvSpPr txBox="1"/>
          <p:nvPr/>
        </p:nvSpPr>
        <p:spPr>
          <a:xfrm>
            <a:off x="2295543" y="1183539"/>
            <a:ext cx="9552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من خلال النقر على علامة التبويب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إدارة السجلات"، 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سيعرض النظام ما يلي: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A8D5A1-9C9D-4242-BB09-A6219F85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97" y="2122189"/>
            <a:ext cx="6192042" cy="2015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76621F-0240-4919-9FC6-306F82658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91" y="4209033"/>
            <a:ext cx="4849247" cy="855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182C932-CA37-44BE-B056-0FC6F8704D2E}"/>
              </a:ext>
            </a:extLst>
          </p:cNvPr>
          <p:cNvGrpSpPr/>
          <p:nvPr/>
        </p:nvGrpSpPr>
        <p:grpSpPr>
          <a:xfrm>
            <a:off x="4163988" y="1853909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5B1C973-CF3B-4A7B-8FA9-26DA06E77631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BA11CE5-4EB8-41FA-9ACF-18259F3F4BC7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BDDA47DF-E14A-4BB7-8314-B9A4E1175FCD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C2F8E0-C93E-4321-9079-E524A6DCDE1A}"/>
              </a:ext>
            </a:extLst>
          </p:cNvPr>
          <p:cNvGrpSpPr/>
          <p:nvPr/>
        </p:nvGrpSpPr>
        <p:grpSpPr>
          <a:xfrm>
            <a:off x="4603372" y="2265631"/>
            <a:ext cx="275074" cy="502644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95AAF9-7D8C-4177-95A6-09525421496C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382AD11-031E-4B0A-BA99-A117DF3B5EF6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9137C092-6879-486D-96AD-5DDF024771C2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B4732F-3680-43C8-8D97-7763FD74A9AD}"/>
              </a:ext>
            </a:extLst>
          </p:cNvPr>
          <p:cNvGrpSpPr/>
          <p:nvPr/>
        </p:nvGrpSpPr>
        <p:grpSpPr>
          <a:xfrm>
            <a:off x="460012" y="2070166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98B559D-B8A6-4CB3-AD8C-A654F90D461B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76F0DDA-E92A-4A43-9392-C95B3DF2AAD6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854FDE90-6CD7-4AEB-B95B-FC22BCCFFD08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CE964DC-4C53-470B-99FB-09AAB86975C4}"/>
              </a:ext>
            </a:extLst>
          </p:cNvPr>
          <p:cNvGrpSpPr/>
          <p:nvPr/>
        </p:nvGrpSpPr>
        <p:grpSpPr>
          <a:xfrm>
            <a:off x="3408592" y="3613269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A9E7E15-E583-4F7C-BB82-5C1784218903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0A6144E-E036-4DB5-AF0A-C01E7A3D24DA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Elbow Connector 39">
              <a:extLst>
                <a:ext uri="{FF2B5EF4-FFF2-40B4-BE49-F238E27FC236}">
                  <a16:creationId xmlns:a16="http://schemas.microsoft.com/office/drawing/2014/main" id="{2104756E-95D4-460D-96D2-E0A5ACFC647D}"/>
                </a:ext>
              </a:extLst>
            </p:cNvPr>
            <p:cNvCxnSpPr>
              <a:cxnSpLocks/>
              <a:stCxn id="35" idx="0"/>
              <a:endCxn id="34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8C321A-00DC-4E51-81EF-92DC5B410C3D}"/>
              </a:ext>
            </a:extLst>
          </p:cNvPr>
          <p:cNvGrpSpPr/>
          <p:nvPr/>
        </p:nvGrpSpPr>
        <p:grpSpPr>
          <a:xfrm>
            <a:off x="5623925" y="3785603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F0A13C4-C232-4F61-B590-571DA483A661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E087E14-1F2E-47FB-9AAD-86C27F858F27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Elbow Connector 39">
              <a:extLst>
                <a:ext uri="{FF2B5EF4-FFF2-40B4-BE49-F238E27FC236}">
                  <a16:creationId xmlns:a16="http://schemas.microsoft.com/office/drawing/2014/main" id="{A9C98DC6-BC25-4A7A-B82B-87330E4B0750}"/>
                </a:ext>
              </a:extLst>
            </p:cNvPr>
            <p:cNvCxnSpPr>
              <a:cxnSpLocks/>
              <a:stCxn id="43" idx="0"/>
              <a:endCxn id="42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13AC15AD-5DCF-4047-B30B-2CB4FC11B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05" y="5051290"/>
            <a:ext cx="3884815" cy="930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8AC9EFFA-09E7-4609-9C1E-08F2B8EA9C6B}"/>
              </a:ext>
            </a:extLst>
          </p:cNvPr>
          <p:cNvGrpSpPr/>
          <p:nvPr/>
        </p:nvGrpSpPr>
        <p:grpSpPr>
          <a:xfrm>
            <a:off x="1007842" y="4529091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3ECDA62-12DB-427F-815E-2FC2F75F2BE4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F816FB0-A297-4C42-90B6-971628766D14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Elbow Connector 39">
              <a:extLst>
                <a:ext uri="{FF2B5EF4-FFF2-40B4-BE49-F238E27FC236}">
                  <a16:creationId xmlns:a16="http://schemas.microsoft.com/office/drawing/2014/main" id="{BEEF57C0-A5C4-4137-94F4-79D27ABBA791}"/>
                </a:ext>
              </a:extLst>
            </p:cNvPr>
            <p:cNvCxnSpPr>
              <a:cxnSpLocks/>
              <a:stCxn id="51" idx="0"/>
              <a:endCxn id="50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61173A5-F5BB-40B6-833F-02A8945D7AF0}"/>
              </a:ext>
            </a:extLst>
          </p:cNvPr>
          <p:cNvGrpSpPr/>
          <p:nvPr/>
        </p:nvGrpSpPr>
        <p:grpSpPr>
          <a:xfrm>
            <a:off x="798423" y="4403398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EFF5009-4879-4C21-9C00-24ACE1F847FD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FD10CAF-3672-4F65-9EC9-F59CD44A6A96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Elbow Connector 39">
              <a:extLst>
                <a:ext uri="{FF2B5EF4-FFF2-40B4-BE49-F238E27FC236}">
                  <a16:creationId xmlns:a16="http://schemas.microsoft.com/office/drawing/2014/main" id="{6ABB219C-6719-4AFB-95EF-C54F44FA9C65}"/>
                </a:ext>
              </a:extLst>
            </p:cNvPr>
            <p:cNvCxnSpPr>
              <a:cxnSpLocks/>
              <a:stCxn id="55" idx="0"/>
              <a:endCxn id="54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7BB1498-8F1F-4ED1-AE47-0324844DC9E7}"/>
              </a:ext>
            </a:extLst>
          </p:cNvPr>
          <p:cNvGrpSpPr/>
          <p:nvPr/>
        </p:nvGrpSpPr>
        <p:grpSpPr>
          <a:xfrm>
            <a:off x="4467745" y="4524709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D1A21A7-487C-48E5-8A7D-D7FB56F20FBC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ACA1ECF-0D6E-47A0-B6E1-11BF49615986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2B4328EB-AEA9-473E-A677-9E93EAA91556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97316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BFFD9-B71E-4B8F-8F09-E5C56B45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لوحة التحكم – إدارة المستوى – إدارة الموافقات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0553F-171D-4DF4-B04C-97F27AB4D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56" y="1864188"/>
            <a:ext cx="5601405" cy="2751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2F82A52-98C7-4829-A7AB-40078B97A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171" y="2033125"/>
            <a:ext cx="593541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+mj-lt"/>
              <a:buAutoNum type="arabicPeriod"/>
            </a:pPr>
            <a:r>
              <a:rPr lang="ar-JO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حقل ترشيح لتحديد المستوى </a:t>
            </a:r>
            <a:r>
              <a:rPr lang="ar-EG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, معلومات</a:t>
            </a:r>
            <a:r>
              <a:rPr lang="ar-JO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 الموافقة التي تحتوي على: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الاسم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</a:t>
            </a:r>
            <a:r>
              <a:rPr lang="ar-SA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حالة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اخر تحديث 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اجراءات</a:t>
            </a: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 </a:t>
            </a:r>
          </a:p>
          <a:p>
            <a:pPr marL="342900" indent="-34290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+mj-lt"/>
              <a:buAutoNum type="arabicPeriod" startAt="2"/>
            </a:pPr>
            <a:r>
              <a:rPr lang="ar-JO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يمكنك مراجعة الأنشطة من خلال الضغط على زر "</a:t>
            </a:r>
            <a:r>
              <a:rPr lang="ar-SA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اخر تحديث </a:t>
            </a:r>
          </a:p>
          <a:p>
            <a:pPr marL="342900" indent="-34290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+mj-lt"/>
              <a:buAutoNum type="arabicPeriod" startAt="2"/>
            </a:pPr>
            <a:r>
              <a:rPr lang="ar-JO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يقوم النظام بعرض الأنشطة وحالة الموافقة عليها</a:t>
            </a:r>
          </a:p>
          <a:p>
            <a:pPr marL="342900" indent="-34290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+mj-lt"/>
              <a:buAutoNum type="arabicPeriod" startAt="2"/>
            </a:pPr>
            <a:r>
              <a:rPr lang="ar-JO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يمكنك تعديل الموافقات من خلال الضغط على أيقونة "</a:t>
            </a:r>
            <a:r>
              <a:rPr lang="ar-JO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تعديل</a:t>
            </a:r>
            <a:r>
              <a:rPr lang="ar-JO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+mj-lt"/>
              <a:buAutoNum type="arabicPeriod" startAt="2"/>
            </a:pPr>
            <a:r>
              <a:rPr lang="ar-JO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سيعرض النظام صفحة "</a:t>
            </a:r>
            <a:r>
              <a:rPr lang="ar-JO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تعديل</a:t>
            </a:r>
            <a:r>
              <a:rPr lang="ar-JO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+mj-lt"/>
              <a:buAutoNum type="arabicPeriod" startAt="2"/>
            </a:pPr>
            <a:r>
              <a:rPr lang="ar-JO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يمكنك تحديد نوع الموافقات والإشعارات والقنوات التي سيتم إرسال الإشعارات من خلالها واختيار اللغة والعنوان وتمكين/تعطيل الإشعارات. بعد تحديث الحقول، انقر على زر "</a:t>
            </a:r>
            <a:r>
              <a:rPr lang="ar-JO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حفظ</a:t>
            </a:r>
            <a:r>
              <a:rPr lang="ar-JO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 للحفظ.</a:t>
            </a:r>
          </a:p>
          <a:p>
            <a:pPr marL="342900" indent="-34290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45434"/>
              </a:buClr>
              <a:buFont typeface="+mj-lt"/>
              <a:buAutoNum type="arabicPeriod" startAt="2"/>
            </a:pPr>
            <a:r>
              <a:rPr lang="ar-JO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لإلغاء التعديل، انقر على زر "</a:t>
            </a:r>
            <a:r>
              <a:rPr lang="ar-JO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إلغاء</a:t>
            </a:r>
            <a:r>
              <a:rPr lang="ar-JO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".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CDF3EA-22F3-4960-87CF-CA963A7E6BA8}"/>
              </a:ext>
            </a:extLst>
          </p:cNvPr>
          <p:cNvSpPr txBox="1"/>
          <p:nvPr/>
        </p:nvSpPr>
        <p:spPr>
          <a:xfrm>
            <a:off x="1411545" y="1203170"/>
            <a:ext cx="103530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من خلال الضغط على علامة التبويب "إدارة الموافقات" سيعرض النظام ما يلي: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A59BB2A1-35A8-4F60-BD0D-AD3FC3733466}"/>
              </a:ext>
            </a:extLst>
          </p:cNvPr>
          <p:cNvSpPr txBox="1">
            <a:spLocks/>
          </p:cNvSpPr>
          <p:nvPr/>
        </p:nvSpPr>
        <p:spPr>
          <a:xfrm>
            <a:off x="4557486" y="431289"/>
            <a:ext cx="6520204" cy="95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6E752D14-FCF4-4E65-90DA-BDAAA109E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900" b="1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Cairo"/>
                <a:cs typeface="Arial" panose="020B0604020202020204" pitchFamily="34" charset="0"/>
              </a:rPr>
              <a:t>اخر تحديث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F87FD72A-4F7B-435A-9D36-4A959F112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900" b="1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Cairo"/>
                <a:cs typeface="Arial" panose="020B0604020202020204" pitchFamily="34" charset="0"/>
              </a:rPr>
              <a:t>اخر تحديث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8BE118-7D0F-4E83-B841-3D972D3EA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551" y="3805148"/>
            <a:ext cx="3225840" cy="1962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D66DDD-79EA-4780-9B8E-FF12F4758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246" y="4885005"/>
            <a:ext cx="2714552" cy="1541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F467EAA-60ED-405F-A364-3756CE13A006}"/>
              </a:ext>
            </a:extLst>
          </p:cNvPr>
          <p:cNvGrpSpPr/>
          <p:nvPr/>
        </p:nvGrpSpPr>
        <p:grpSpPr>
          <a:xfrm>
            <a:off x="4974455" y="1651962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EC7B418-8CD2-4942-A9FC-31A0435A6DD9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A9DE222-7B4F-4B40-A61B-99C1CB6A44FB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981340A6-6CE5-4F3C-AC1C-3F1CCA77C905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3F417E-DD8A-4E94-B52F-DCFAFF79AFB5}"/>
              </a:ext>
            </a:extLst>
          </p:cNvPr>
          <p:cNvGrpSpPr/>
          <p:nvPr/>
        </p:nvGrpSpPr>
        <p:grpSpPr>
          <a:xfrm>
            <a:off x="2116612" y="2436304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1E0C036-1FAE-4D98-B6E7-5A24AAD5EC64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6B2923-EE3F-4DD2-B212-6B9703F12763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DAC92801-2F59-45F6-BF2E-8A99081B73A0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A55C320-09D7-4755-BADD-174B8777E483}"/>
              </a:ext>
            </a:extLst>
          </p:cNvPr>
          <p:cNvGrpSpPr/>
          <p:nvPr/>
        </p:nvGrpSpPr>
        <p:grpSpPr>
          <a:xfrm>
            <a:off x="427415" y="2396983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A6B3377-8579-4CE9-B633-05E9EE03E591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0123DE1-9EF4-4D69-9BFF-2A1614E5EF82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Elbow Connector 39">
              <a:extLst>
                <a:ext uri="{FF2B5EF4-FFF2-40B4-BE49-F238E27FC236}">
                  <a16:creationId xmlns:a16="http://schemas.microsoft.com/office/drawing/2014/main" id="{03FEBB7C-AD2A-4CB7-81B9-0F3DA3D27725}"/>
                </a:ext>
              </a:extLst>
            </p:cNvPr>
            <p:cNvCxnSpPr>
              <a:cxnSpLocks/>
              <a:stCxn id="35" idx="0"/>
              <a:endCxn id="34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1FFB49-C4B4-4CCC-A274-E726832C2F36}"/>
              </a:ext>
            </a:extLst>
          </p:cNvPr>
          <p:cNvGrpSpPr/>
          <p:nvPr/>
        </p:nvGrpSpPr>
        <p:grpSpPr>
          <a:xfrm>
            <a:off x="3438020" y="3038709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0CB5EEA-631F-4FA4-A522-DD216BCA9562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B2CF4B0-4063-49B2-A837-C7C63F387BA4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FE5D2C42-E679-4C90-B87D-7430B83A139B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CCD51A-70B8-4427-B6E5-F930BAD63CA3}"/>
              </a:ext>
            </a:extLst>
          </p:cNvPr>
          <p:cNvGrpSpPr/>
          <p:nvPr/>
        </p:nvGrpSpPr>
        <p:grpSpPr>
          <a:xfrm>
            <a:off x="4703816" y="4238386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80BCC7A-0408-4449-BFAC-955EBC40ACAC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3582CA6-E01F-4910-ADC1-F14CC8098928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Elbow Connector 39">
              <a:extLst>
                <a:ext uri="{FF2B5EF4-FFF2-40B4-BE49-F238E27FC236}">
                  <a16:creationId xmlns:a16="http://schemas.microsoft.com/office/drawing/2014/main" id="{F92C9066-33DE-4D10-A28C-9C3C0C1EBBA7}"/>
                </a:ext>
              </a:extLst>
            </p:cNvPr>
            <p:cNvCxnSpPr>
              <a:cxnSpLocks/>
              <a:stCxn id="43" idx="0"/>
              <a:endCxn id="42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EC1E2A-FBD5-4682-BE08-67C83D320AC3}"/>
              </a:ext>
            </a:extLst>
          </p:cNvPr>
          <p:cNvGrpSpPr/>
          <p:nvPr/>
        </p:nvGrpSpPr>
        <p:grpSpPr>
          <a:xfrm>
            <a:off x="3078879" y="5648956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BC13B15-C1F4-49C0-8CFD-A9AD72EE90EA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D076D17-D92A-4EE1-9321-36348DB44B87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Elbow Connector 39">
              <a:extLst>
                <a:ext uri="{FF2B5EF4-FFF2-40B4-BE49-F238E27FC236}">
                  <a16:creationId xmlns:a16="http://schemas.microsoft.com/office/drawing/2014/main" id="{EFD0D420-92D9-454A-BF00-27FCC8B68514}"/>
                </a:ext>
              </a:extLst>
            </p:cNvPr>
            <p:cNvCxnSpPr>
              <a:cxnSpLocks/>
              <a:stCxn id="47" idx="0"/>
              <a:endCxn id="46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0778267-C6D2-40CF-80E4-E0A42EF706BD}"/>
              </a:ext>
            </a:extLst>
          </p:cNvPr>
          <p:cNvGrpSpPr/>
          <p:nvPr/>
        </p:nvGrpSpPr>
        <p:grpSpPr>
          <a:xfrm>
            <a:off x="3018041" y="4334482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4824110-9CA2-4DDC-A738-3962F466AC0C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8103BF6-3A74-4B24-AFD9-F250DBB0636E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Elbow Connector 39">
              <a:extLst>
                <a:ext uri="{FF2B5EF4-FFF2-40B4-BE49-F238E27FC236}">
                  <a16:creationId xmlns:a16="http://schemas.microsoft.com/office/drawing/2014/main" id="{D0F045C0-93C2-49AC-B722-B8F5A838F401}"/>
                </a:ext>
              </a:extLst>
            </p:cNvPr>
            <p:cNvCxnSpPr>
              <a:cxnSpLocks/>
              <a:stCxn id="51" idx="0"/>
              <a:endCxn id="50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28031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F5562-C795-4CE7-AF02-29A695BB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لوحة التحكم – إدارة المستوى - الأدوار </a:t>
            </a:r>
            <a:endParaRPr lang="en-US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E6B697D0-6CE7-4C58-98CE-922147E60ED0}"/>
              </a:ext>
            </a:extLst>
          </p:cNvPr>
          <p:cNvSpPr txBox="1">
            <a:spLocks/>
          </p:cNvSpPr>
          <p:nvPr/>
        </p:nvSpPr>
        <p:spPr>
          <a:xfrm>
            <a:off x="3081968" y="431289"/>
            <a:ext cx="7995722" cy="95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766D1-82F1-4E14-85FB-C571627FEF69}"/>
              </a:ext>
            </a:extLst>
          </p:cNvPr>
          <p:cNvSpPr txBox="1"/>
          <p:nvPr/>
        </p:nvSpPr>
        <p:spPr>
          <a:xfrm>
            <a:off x="6953644" y="2639032"/>
            <a:ext cx="4759409" cy="30027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حقل تصفية لتحديد المستوى.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حقل تصفية لتحديد الأدوار.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قائمة الصلاحيات التي تحتوي على علامات تبويب المستوى المحدد.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من خلال النقر على إحدى علامات تبويب المستوى، يمكنك تمكين/تعطيل صلاحيات الدور من خلال النقر على الزر الموجود بجوار اسم الصلاحية.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سيعرض النظام رسالة "تم تحديث السجل بنجاح"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BA55B9-B4AA-4512-9CFE-35AFFDDC1321}"/>
              </a:ext>
            </a:extLst>
          </p:cNvPr>
          <p:cNvSpPr txBox="1"/>
          <p:nvPr/>
        </p:nvSpPr>
        <p:spPr>
          <a:xfrm>
            <a:off x="1723478" y="1449285"/>
            <a:ext cx="99895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من خلال النقر على علامة التبويب "الأدوار وإمكانية الوصول"، سيعرض النظام ما يلي: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215ADA-703B-4870-A8EA-60604AF44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57" y="2537878"/>
            <a:ext cx="6487869" cy="3205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72FE4FA-C4DB-49D2-9C73-71F30A1E16BA}"/>
              </a:ext>
            </a:extLst>
          </p:cNvPr>
          <p:cNvGrpSpPr/>
          <p:nvPr/>
        </p:nvGrpSpPr>
        <p:grpSpPr>
          <a:xfrm>
            <a:off x="4973701" y="1828599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BAEB08B-60FD-42D3-8F70-5D3FFB9AEDA0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ACCB049-B16B-4239-9CB9-D07A5C509157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54714BC6-2D0F-46BF-868E-FD20F1223BA1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346CA5-DE1C-4476-8EC3-71AF12DFD27A}"/>
              </a:ext>
            </a:extLst>
          </p:cNvPr>
          <p:cNvGrpSpPr/>
          <p:nvPr/>
        </p:nvGrpSpPr>
        <p:grpSpPr>
          <a:xfrm>
            <a:off x="4212455" y="2545631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78C367A-AE62-4E8A-86D7-C9A1151D92A3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3EFB6EC-3FAF-4D68-82E1-341F7AB48F33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EC778A0B-C6CE-4125-A639-2C336769F55F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19A9A7B-EC11-4089-87CC-91C8546A5A9C}"/>
              </a:ext>
            </a:extLst>
          </p:cNvPr>
          <p:cNvGrpSpPr/>
          <p:nvPr/>
        </p:nvGrpSpPr>
        <p:grpSpPr>
          <a:xfrm rot="5400000">
            <a:off x="4909095" y="3328909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4315B9B-2D7E-45EF-95CB-B565184B804D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A8E41C-7AF5-459B-9ED0-ED2E677B82BD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Elbow Connector 39">
              <a:extLst>
                <a:ext uri="{FF2B5EF4-FFF2-40B4-BE49-F238E27FC236}">
                  <a16:creationId xmlns:a16="http://schemas.microsoft.com/office/drawing/2014/main" id="{53EC3D55-DE42-4D3A-953C-B6826475D142}"/>
                </a:ext>
              </a:extLst>
            </p:cNvPr>
            <p:cNvCxnSpPr>
              <a:cxnSpLocks/>
              <a:stCxn id="35" idx="0"/>
              <a:endCxn id="34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BE1B62-A1B9-4574-8229-C0CDAD77FFD5}"/>
              </a:ext>
            </a:extLst>
          </p:cNvPr>
          <p:cNvGrpSpPr/>
          <p:nvPr/>
        </p:nvGrpSpPr>
        <p:grpSpPr>
          <a:xfrm>
            <a:off x="4941775" y="3914256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E2F65E9-FCF6-4A46-B8E9-7A93C5D36600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E8800FB-A355-4896-B997-71E1E5E2D117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0E51FB75-2B8E-4D1C-89F4-28E2E4A74D3F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A088587-6718-4D20-870D-503D92C5D046}"/>
              </a:ext>
            </a:extLst>
          </p:cNvPr>
          <p:cNvGrpSpPr/>
          <p:nvPr/>
        </p:nvGrpSpPr>
        <p:grpSpPr>
          <a:xfrm>
            <a:off x="628059" y="2263263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A1C2595-146E-4166-87CD-32591EE8046F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0FA9F27-2E43-4BE8-95F2-9C3B29DB7A54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Elbow Connector 39">
              <a:extLst>
                <a:ext uri="{FF2B5EF4-FFF2-40B4-BE49-F238E27FC236}">
                  <a16:creationId xmlns:a16="http://schemas.microsoft.com/office/drawing/2014/main" id="{E8086C14-9827-42A2-8B2F-948006114EEB}"/>
                </a:ext>
              </a:extLst>
            </p:cNvPr>
            <p:cNvCxnSpPr>
              <a:cxnSpLocks/>
              <a:stCxn id="43" idx="0"/>
              <a:endCxn id="42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59EF8E1-CC96-4EB1-8E73-215A4438CEFA}"/>
              </a:ext>
            </a:extLst>
          </p:cNvPr>
          <p:cNvSpPr txBox="1"/>
          <p:nvPr/>
        </p:nvSpPr>
        <p:spPr>
          <a:xfrm>
            <a:off x="5086274" y="3510253"/>
            <a:ext cx="225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>
                <a:solidFill>
                  <a:schemeClr val="bg1"/>
                </a:solidFill>
              </a:rPr>
              <a:t>3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388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838E-82ED-4F39-961B-5B00F519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لوحة التحكم – إدارة المستوى – إدارة التصعيد</a:t>
            </a:r>
            <a:endParaRPr lang="en-US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B4454EF0-C33D-4203-8AC9-3C2FDB633842}"/>
              </a:ext>
            </a:extLst>
          </p:cNvPr>
          <p:cNvSpPr txBox="1">
            <a:spLocks/>
          </p:cNvSpPr>
          <p:nvPr/>
        </p:nvSpPr>
        <p:spPr>
          <a:xfrm>
            <a:off x="4695121" y="257031"/>
            <a:ext cx="6364315" cy="95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953D22-45A3-454C-8422-0430114F3E13}"/>
              </a:ext>
            </a:extLst>
          </p:cNvPr>
          <p:cNvSpPr txBox="1"/>
          <p:nvPr/>
        </p:nvSpPr>
        <p:spPr>
          <a:xfrm>
            <a:off x="4292701" y="1578814"/>
            <a:ext cx="7464592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حقل تصفية لتحديد المستوى.</a:t>
            </a:r>
          </a:p>
          <a:p>
            <a:pPr algn="r" rtl="1">
              <a:lnSpc>
                <a:spcPct val="150000"/>
              </a:lnSpc>
            </a:pPr>
            <a:r>
              <a:rPr lang="ar-JO" sz="1600" dirty="0">
                <a:solidFill>
                  <a:srgbClr val="B45434"/>
                </a:solidFill>
                <a:latin typeface="Times New Roman" panose="02020603050405020304" pitchFamily="18" charset="0"/>
                <a:cs typeface="+mj-cs"/>
              </a:rPr>
              <a:t>قائمة التصعيد والتي تشمل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: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الاسم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أيام العمل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اجراءات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يمكنك إضافة تصعيد بالنقر فوق الزر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إضافة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سيعرض النظام النافذة المنبثقة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إضافة تصعيد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بمجرد ملء الحقول، انقر فوق الزر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حفظ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 للحفظ.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لإلغاء الإضافة، اضغط على أيقونة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إلغاء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يمكنك تعديل معلومات التصعيد بالضغط على أيقونة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تعديل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سيعرض النظام النافذة المنبثقة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تعديل التصعيد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بمجرد الانتهاء من تحديث الحقول، انقر فوق الزر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حفظ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 للحفظ.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لإلغاء التعديل اضغط على أيقونة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إلغاء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 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يمكنك حذف التصعيد بالضغط على أيقونة "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حذف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".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0CEE52-A676-45E1-8CA6-C5B6FAEF81A0}"/>
              </a:ext>
            </a:extLst>
          </p:cNvPr>
          <p:cNvSpPr txBox="1"/>
          <p:nvPr/>
        </p:nvSpPr>
        <p:spPr>
          <a:xfrm>
            <a:off x="4944969" y="1214969"/>
            <a:ext cx="6857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من خلال الضغط على علامة التبويب "إدارة التصعيد"، سيعرض النظام ما يلي:</a:t>
            </a:r>
            <a:endParaRPr lang="en-US" sz="1600" dirty="0">
              <a:solidFill>
                <a:prstClr val="black"/>
              </a:solidFill>
              <a:latin typeface="Calibri" panose="020F0502020204030204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86E53F-4290-41B7-A435-29773138F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37" y="1803725"/>
            <a:ext cx="5662153" cy="2755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D7E072-5740-4BAD-93FF-D8BE8FD04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48" y="4271093"/>
            <a:ext cx="5150424" cy="1185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9F53E62-0FFD-471A-93CA-A909E7D6D1CB}"/>
              </a:ext>
            </a:extLst>
          </p:cNvPr>
          <p:cNvGrpSpPr/>
          <p:nvPr/>
        </p:nvGrpSpPr>
        <p:grpSpPr>
          <a:xfrm>
            <a:off x="4223372" y="1845532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E4B8732-7CA6-43EB-B4A7-E026240DBD77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A241DFD-2A68-4F4D-8CCF-E35AA5B4371C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20FEB1B6-8BEF-4813-8424-2C94BB170298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48672F-542B-4F3F-B616-A2EB526F7DAE}"/>
              </a:ext>
            </a:extLst>
          </p:cNvPr>
          <p:cNvGrpSpPr/>
          <p:nvPr/>
        </p:nvGrpSpPr>
        <p:grpSpPr>
          <a:xfrm>
            <a:off x="3923661" y="2419614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B15EA0C-596E-4A27-A8DF-2992BFF72A12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77F5EA-2239-4A88-A657-E6E066F77867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E0CA1053-C5AF-4581-ADA9-C3CA705313EB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0193CD-8CF7-492D-95A2-E6651E89EF10}"/>
              </a:ext>
            </a:extLst>
          </p:cNvPr>
          <p:cNvGrpSpPr/>
          <p:nvPr/>
        </p:nvGrpSpPr>
        <p:grpSpPr>
          <a:xfrm>
            <a:off x="4425257" y="3745422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142F27B-10EB-4E3B-95F8-78F1CA884581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5384845-850D-41FC-9AB5-84D42CD6F8AE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C4B371A3-5FFE-4321-9A16-4ABA0E647D7A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FFF0AA-3288-4ED7-A68A-55BC9690B9C5}"/>
              </a:ext>
            </a:extLst>
          </p:cNvPr>
          <p:cNvGrpSpPr/>
          <p:nvPr/>
        </p:nvGrpSpPr>
        <p:grpSpPr>
          <a:xfrm>
            <a:off x="510497" y="4590922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E396A73-F286-4FFB-AA27-E3601D4C7A0D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E132200-A2E1-4CF8-8528-CD86C5182D3D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Elbow Connector 39">
              <a:extLst>
                <a:ext uri="{FF2B5EF4-FFF2-40B4-BE49-F238E27FC236}">
                  <a16:creationId xmlns:a16="http://schemas.microsoft.com/office/drawing/2014/main" id="{CC82207E-E856-49FA-9C2F-6778FF6D0AFF}"/>
                </a:ext>
              </a:extLst>
            </p:cNvPr>
            <p:cNvCxnSpPr>
              <a:cxnSpLocks/>
              <a:stCxn id="35" idx="0"/>
              <a:endCxn id="34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92403D-F2EC-422B-8926-D86BAA1A14ED}"/>
              </a:ext>
            </a:extLst>
          </p:cNvPr>
          <p:cNvGrpSpPr/>
          <p:nvPr/>
        </p:nvGrpSpPr>
        <p:grpSpPr>
          <a:xfrm>
            <a:off x="440326" y="3632870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484AC3E-3073-4A3E-94E1-079ABF3BBC9B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F94E98A-A2EA-43E6-97A0-5BDB6F9D2182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DD41F265-3670-4C4E-A929-41D43DA9CA54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D62A8C-04FF-49DC-97FA-56A6B1755568}"/>
              </a:ext>
            </a:extLst>
          </p:cNvPr>
          <p:cNvGrpSpPr/>
          <p:nvPr/>
        </p:nvGrpSpPr>
        <p:grpSpPr>
          <a:xfrm rot="5400000">
            <a:off x="1122158" y="3315206"/>
            <a:ext cx="338411" cy="629254"/>
            <a:chOff x="3525304" y="4108955"/>
            <a:chExt cx="338411" cy="629254"/>
          </a:xfrm>
          <a:solidFill>
            <a:srgbClr val="B45434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8992232-DF72-4978-9BAC-4014BA742F2D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CE4C8D-A0BF-4243-96DD-B036DD80A3A5}"/>
                </a:ext>
              </a:extLst>
            </p:cNvPr>
            <p:cNvSpPr/>
            <p:nvPr/>
          </p:nvSpPr>
          <p:spPr>
            <a:xfrm>
              <a:off x="3643636" y="4659567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Elbow Connector 39">
              <a:extLst>
                <a:ext uri="{FF2B5EF4-FFF2-40B4-BE49-F238E27FC236}">
                  <a16:creationId xmlns:a16="http://schemas.microsoft.com/office/drawing/2014/main" id="{B410C229-97B5-4057-88E8-0106B04AC70F}"/>
                </a:ext>
              </a:extLst>
            </p:cNvPr>
            <p:cNvCxnSpPr>
              <a:cxnSpLocks/>
              <a:stCxn id="43" idx="0"/>
              <a:endCxn id="42" idx="4"/>
            </p:cNvCxnSpPr>
            <p:nvPr/>
          </p:nvCxnSpPr>
          <p:spPr>
            <a:xfrm rot="16200000">
              <a:off x="3586859" y="4551915"/>
              <a:ext cx="198002" cy="1730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1372DB1-F2CC-453A-BD53-0FEE719B3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06" y="5228466"/>
            <a:ext cx="4157765" cy="965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88A79B8C-6224-4D8D-922B-9CAB112404E7}"/>
              </a:ext>
            </a:extLst>
          </p:cNvPr>
          <p:cNvGrpSpPr/>
          <p:nvPr/>
        </p:nvGrpSpPr>
        <p:grpSpPr>
          <a:xfrm>
            <a:off x="4752749" y="4675712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E4173C3-0D89-4191-A500-8837B544D05E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DE218A1-259C-441D-8700-8E5FB82C2121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Elbow Connector 39">
              <a:extLst>
                <a:ext uri="{FF2B5EF4-FFF2-40B4-BE49-F238E27FC236}">
                  <a16:creationId xmlns:a16="http://schemas.microsoft.com/office/drawing/2014/main" id="{7CE52621-B0CA-4067-AF40-2DB78FB6E831}"/>
                </a:ext>
              </a:extLst>
            </p:cNvPr>
            <p:cNvCxnSpPr>
              <a:cxnSpLocks/>
              <a:stCxn id="52" idx="0"/>
              <a:endCxn id="51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39AA90C-508E-472F-B89F-65ABE28CF476}"/>
              </a:ext>
            </a:extLst>
          </p:cNvPr>
          <p:cNvGrpSpPr/>
          <p:nvPr/>
        </p:nvGrpSpPr>
        <p:grpSpPr>
          <a:xfrm>
            <a:off x="1056443" y="5586711"/>
            <a:ext cx="287834" cy="452269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9EE6718-9EA8-4333-BD41-F7147EA82608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7E7CC4B-99AB-4E1E-B42B-BE9DBB62D114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Elbow Connector 39">
              <a:extLst>
                <a:ext uri="{FF2B5EF4-FFF2-40B4-BE49-F238E27FC236}">
                  <a16:creationId xmlns:a16="http://schemas.microsoft.com/office/drawing/2014/main" id="{1897F88C-C40B-4726-9A76-38A6AB1D9670}"/>
                </a:ext>
              </a:extLst>
            </p:cNvPr>
            <p:cNvCxnSpPr>
              <a:cxnSpLocks/>
              <a:stCxn id="56" idx="0"/>
              <a:endCxn id="55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756BCBE-E917-4635-A354-B1DEF8D1594B}"/>
              </a:ext>
            </a:extLst>
          </p:cNvPr>
          <p:cNvGrpSpPr/>
          <p:nvPr/>
        </p:nvGrpSpPr>
        <p:grpSpPr>
          <a:xfrm rot="5400000">
            <a:off x="1155274" y="4922485"/>
            <a:ext cx="338411" cy="629254"/>
            <a:chOff x="3525304" y="4108955"/>
            <a:chExt cx="338411" cy="629254"/>
          </a:xfrm>
          <a:solidFill>
            <a:srgbClr val="B45434"/>
          </a:solidFill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36E5DF4-39AD-4801-9C1F-701863CB6704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51C27A6-EF89-45E4-82AB-7CFD7DF73BC0}"/>
                </a:ext>
              </a:extLst>
            </p:cNvPr>
            <p:cNvSpPr/>
            <p:nvPr/>
          </p:nvSpPr>
          <p:spPr>
            <a:xfrm>
              <a:off x="3643636" y="4659567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Elbow Connector 39">
              <a:extLst>
                <a:ext uri="{FF2B5EF4-FFF2-40B4-BE49-F238E27FC236}">
                  <a16:creationId xmlns:a16="http://schemas.microsoft.com/office/drawing/2014/main" id="{DEE2A2E5-EA26-4970-A188-10A7BDE97428}"/>
                </a:ext>
              </a:extLst>
            </p:cNvPr>
            <p:cNvCxnSpPr>
              <a:cxnSpLocks/>
              <a:stCxn id="64" idx="0"/>
              <a:endCxn id="63" idx="4"/>
            </p:cNvCxnSpPr>
            <p:nvPr/>
          </p:nvCxnSpPr>
          <p:spPr>
            <a:xfrm rot="16200000">
              <a:off x="3586859" y="4551915"/>
              <a:ext cx="198002" cy="1730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533AB3F-D888-46A3-9C78-1FFBF2A09F33}"/>
              </a:ext>
            </a:extLst>
          </p:cNvPr>
          <p:cNvGrpSpPr/>
          <p:nvPr/>
        </p:nvGrpSpPr>
        <p:grpSpPr>
          <a:xfrm>
            <a:off x="691429" y="2945632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DC74BB7-B927-4E66-8D16-2CD7D0921CD9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60427CE-58F3-4B0D-8DF4-09CE75D78BA0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3" name="Elbow Connector 39">
              <a:extLst>
                <a:ext uri="{FF2B5EF4-FFF2-40B4-BE49-F238E27FC236}">
                  <a16:creationId xmlns:a16="http://schemas.microsoft.com/office/drawing/2014/main" id="{6A4D9BAB-6282-4B9F-B18B-F091759F6734}"/>
                </a:ext>
              </a:extLst>
            </p:cNvPr>
            <p:cNvCxnSpPr>
              <a:cxnSpLocks/>
              <a:stCxn id="72" idx="0"/>
              <a:endCxn id="71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75BDF699-F825-4E65-8B7A-5A3F2F17BEC5}"/>
              </a:ext>
            </a:extLst>
          </p:cNvPr>
          <p:cNvSpPr txBox="1"/>
          <p:nvPr/>
        </p:nvSpPr>
        <p:spPr>
          <a:xfrm>
            <a:off x="1253379" y="3524106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ar-SA" sz="1400" b="1" dirty="0">
                <a:solidFill>
                  <a:schemeClr val="bg1"/>
                </a:solidFill>
              </a:rPr>
              <a:t>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D205F4E-10B7-4471-A4AF-4387864110C8}"/>
              </a:ext>
            </a:extLst>
          </p:cNvPr>
          <p:cNvSpPr txBox="1"/>
          <p:nvPr/>
        </p:nvSpPr>
        <p:spPr>
          <a:xfrm>
            <a:off x="1334367" y="510719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400" b="1" dirty="0">
                <a:solidFill>
                  <a:schemeClr val="bg1"/>
                </a:solidFill>
              </a:rPr>
              <a:t>9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117D7EB-806F-4C29-A6C5-DB83DF8ED3D7}"/>
              </a:ext>
            </a:extLst>
          </p:cNvPr>
          <p:cNvSpPr txBox="1"/>
          <p:nvPr/>
        </p:nvSpPr>
        <p:spPr>
          <a:xfrm>
            <a:off x="626415" y="2997005"/>
            <a:ext cx="3834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ar-SA" sz="1400" b="1" dirty="0">
                <a:solidFill>
                  <a:schemeClr val="bg1"/>
                </a:solidFill>
              </a:rPr>
              <a:t>10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6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59C5-A205-4C99-9652-02A9153D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لوحة التحكم – إدارة المستوى – إدارة المشتريات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CCA09-BFCB-4989-A5EB-1D086F1DA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74" y="1825635"/>
            <a:ext cx="5648367" cy="2479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08AEA6-1475-4A09-A4FE-063994EF9373}"/>
              </a:ext>
            </a:extLst>
          </p:cNvPr>
          <p:cNvSpPr txBox="1"/>
          <p:nvPr/>
        </p:nvSpPr>
        <p:spPr>
          <a:xfrm>
            <a:off x="5877559" y="1791205"/>
            <a:ext cx="590671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حقل تصفية لتحديد المستوى.</a:t>
            </a:r>
            <a:r>
              <a:rPr lang="ar-EG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 ,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قائمة المشتريات والتي تشمل: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800100" lvl="1" indent="-342900" algn="r" rtl="1">
              <a:lnSpc>
                <a:spcPct val="150000"/>
              </a:lnSpc>
              <a:buClr>
                <a:srgbClr val="B45434"/>
              </a:buClr>
              <a:buFont typeface="Arial" panose="020B0604020202020204" pitchFamily="34" charset="0"/>
              <a:buChar char="•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الاسم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800100" lvl="1" indent="-342900" algn="r" rtl="1">
              <a:lnSpc>
                <a:spcPct val="150000"/>
              </a:lnSpc>
              <a:buClr>
                <a:srgbClr val="B45434"/>
              </a:buClr>
              <a:buFont typeface="Arial" panose="020B0604020202020204" pitchFamily="34" charset="0"/>
              <a:buChar char="•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اجراءات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يمكنك إضافة المشتريات بالنقر فوق الزر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إضافة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سيعرض النظام النافذة المنبثقة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إضافة المشتريات 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بمجرد ملء الحقول، انقر فوق الزر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حفظ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 للحفظ.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لإلغاء الإضافة، اضغط على أيقونة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إلغاء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يمكنك تعديل معلومات المشتريات بالضغط على أيقونة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تعديل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سيعرض النظام النافذة المنبثقة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تعديل المشتريات 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بمجرد الانتهاء من تحديث الحقول، انقر فوق الزر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حفظ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 للحفظ.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لإلغاء التعديل اضغط على أيقونة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إلغاء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 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يمكنك حذف المشتريات بالضغط على أيقونة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حذف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96F32-6064-412F-9A12-B59E92F7445F}"/>
              </a:ext>
            </a:extLst>
          </p:cNvPr>
          <p:cNvSpPr txBox="1"/>
          <p:nvPr/>
        </p:nvSpPr>
        <p:spPr>
          <a:xfrm>
            <a:off x="4912957" y="1264464"/>
            <a:ext cx="68713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من خلال الضغط على علامة التبويب "إدارة المشتريات"، سيعرض النظام ما يلي:</a:t>
            </a:r>
            <a:endParaRPr lang="en-US" sz="1600" dirty="0">
              <a:solidFill>
                <a:prstClr val="black"/>
              </a:solidFill>
              <a:latin typeface="Calibri" panose="020F0502020204030204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4FDF98-80B2-4169-A6B8-C475651FA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40" y="4439553"/>
            <a:ext cx="4896330" cy="869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320E1A-38B4-488B-AFD5-FE94556B1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72" y="5274700"/>
            <a:ext cx="4896330" cy="82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2F77D28-3A5E-4817-8849-D8D82FF4239E}"/>
              </a:ext>
            </a:extLst>
          </p:cNvPr>
          <p:cNvGrpSpPr/>
          <p:nvPr/>
        </p:nvGrpSpPr>
        <p:grpSpPr>
          <a:xfrm>
            <a:off x="3964566" y="1741167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6BF25A-0A09-446F-A0E4-06EAAA815763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EEBB96D-E818-4428-8A8C-271014FFFC8E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Elbow Connector 39">
              <a:extLst>
                <a:ext uri="{FF2B5EF4-FFF2-40B4-BE49-F238E27FC236}">
                  <a16:creationId xmlns:a16="http://schemas.microsoft.com/office/drawing/2014/main" id="{11484EDC-FA98-4983-9E39-E040F1A12074}"/>
                </a:ext>
              </a:extLst>
            </p:cNvPr>
            <p:cNvCxnSpPr>
              <a:cxnSpLocks/>
              <a:stCxn id="15" idx="0"/>
              <a:endCxn id="14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DF3844-38BA-4362-BE3A-E26DB5418903}"/>
              </a:ext>
            </a:extLst>
          </p:cNvPr>
          <p:cNvGrpSpPr/>
          <p:nvPr/>
        </p:nvGrpSpPr>
        <p:grpSpPr>
          <a:xfrm>
            <a:off x="4235468" y="2086930"/>
            <a:ext cx="409921" cy="66812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F2CC892-0553-4361-BFB1-9D0BB796CD0B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9350E5-8972-4DB6-B751-602134472EAF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Elbow Connector 39">
              <a:extLst>
                <a:ext uri="{FF2B5EF4-FFF2-40B4-BE49-F238E27FC236}">
                  <a16:creationId xmlns:a16="http://schemas.microsoft.com/office/drawing/2014/main" id="{DFDAF84E-2D53-4FDF-8D83-3214F720717C}"/>
                </a:ext>
              </a:extLst>
            </p:cNvPr>
            <p:cNvCxnSpPr>
              <a:cxnSpLocks/>
              <a:stCxn id="19" idx="0"/>
              <a:endCxn id="18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ED0BB7-CA2E-4573-86D1-8F71DAFDBA84}"/>
              </a:ext>
            </a:extLst>
          </p:cNvPr>
          <p:cNvGrpSpPr/>
          <p:nvPr/>
        </p:nvGrpSpPr>
        <p:grpSpPr>
          <a:xfrm>
            <a:off x="5043759" y="2852343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B6A4D1F-1F0A-4564-869E-A68F4FA9F0E6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54BD3D2-0058-40BA-852B-2546C5BF6C40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00CA6780-0BCF-430C-8175-84C036CB562A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FCFADF-D5E9-487A-8CED-145E6C1D8749}"/>
              </a:ext>
            </a:extLst>
          </p:cNvPr>
          <p:cNvGrpSpPr/>
          <p:nvPr/>
        </p:nvGrpSpPr>
        <p:grpSpPr>
          <a:xfrm>
            <a:off x="471465" y="4514525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62CB86A-6761-4CD7-8C2D-168985B84AA0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891CB3-258D-47A5-AC5A-945E33DB123C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EA3BC8AA-801F-4698-9C9B-E4CAB08921B7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A07CB68-C634-495C-8233-37BE43FADC76}"/>
              </a:ext>
            </a:extLst>
          </p:cNvPr>
          <p:cNvGrpSpPr/>
          <p:nvPr/>
        </p:nvGrpSpPr>
        <p:grpSpPr>
          <a:xfrm>
            <a:off x="342695" y="3352781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F30A71C-270E-4425-A23D-465D66E1F0AB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0F3A7DD-E829-4414-B2D6-D5919E465491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4586CCBB-9DA5-416E-A4BD-40A89BF5752D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1FF1097-EB4A-42C8-9CC8-72240E34639D}"/>
              </a:ext>
            </a:extLst>
          </p:cNvPr>
          <p:cNvGrpSpPr/>
          <p:nvPr/>
        </p:nvGrpSpPr>
        <p:grpSpPr>
          <a:xfrm rot="5400000">
            <a:off x="1275896" y="2920774"/>
            <a:ext cx="338411" cy="629254"/>
            <a:chOff x="3525304" y="4108955"/>
            <a:chExt cx="338411" cy="629254"/>
          </a:xfrm>
          <a:solidFill>
            <a:srgbClr val="B4543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65954B5-F67D-4480-9FE4-44095D4D0DEF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DE6CDFC-06F2-4E8E-8AD6-8E50DEB92DBA}"/>
                </a:ext>
              </a:extLst>
            </p:cNvPr>
            <p:cNvSpPr/>
            <p:nvPr/>
          </p:nvSpPr>
          <p:spPr>
            <a:xfrm>
              <a:off x="3643636" y="4659567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0FA70479-3F7C-4AF7-8952-7C25BEE3F1FB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rot="16200000">
              <a:off x="3586859" y="4551915"/>
              <a:ext cx="198002" cy="1730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C6FB840-40A5-4BD4-9E3B-12916353EB83}"/>
              </a:ext>
            </a:extLst>
          </p:cNvPr>
          <p:cNvSpPr txBox="1"/>
          <p:nvPr/>
        </p:nvSpPr>
        <p:spPr>
          <a:xfrm>
            <a:off x="1453914" y="3096830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r-SA" sz="1400" b="1" dirty="0">
                <a:solidFill>
                  <a:schemeClr val="bg1"/>
                </a:solidFill>
              </a:rPr>
              <a:t>6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7C0D99D-1E9D-4D44-B40C-FFD17B074D96}"/>
              </a:ext>
            </a:extLst>
          </p:cNvPr>
          <p:cNvGrpSpPr/>
          <p:nvPr/>
        </p:nvGrpSpPr>
        <p:grpSpPr>
          <a:xfrm>
            <a:off x="5031772" y="4924359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E5C8173-18FB-472C-8FF4-D9B2516F909D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071D06A-7C8A-43B5-82D0-E31A7EF6318D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Elbow Connector 39">
              <a:extLst>
                <a:ext uri="{FF2B5EF4-FFF2-40B4-BE49-F238E27FC236}">
                  <a16:creationId xmlns:a16="http://schemas.microsoft.com/office/drawing/2014/main" id="{27EE96EE-32DB-4413-85C7-C02E54BD21D2}"/>
                </a:ext>
              </a:extLst>
            </p:cNvPr>
            <p:cNvCxnSpPr>
              <a:cxnSpLocks/>
              <a:stCxn id="45" idx="0"/>
              <a:endCxn id="44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EF8845-1B5F-466D-B329-844D87BB0835}"/>
              </a:ext>
            </a:extLst>
          </p:cNvPr>
          <p:cNvGrpSpPr/>
          <p:nvPr/>
        </p:nvGrpSpPr>
        <p:grpSpPr>
          <a:xfrm>
            <a:off x="714580" y="5423698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0A2BAB4-A32F-452E-A3DD-3B23F6EAE3DF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FD375BF-1ABE-485D-8D4C-9702D3A913DB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Elbow Connector 39">
              <a:extLst>
                <a:ext uri="{FF2B5EF4-FFF2-40B4-BE49-F238E27FC236}">
                  <a16:creationId xmlns:a16="http://schemas.microsoft.com/office/drawing/2014/main" id="{B21A0D2E-F3BA-4CBC-98AA-82596F8DB49D}"/>
                </a:ext>
              </a:extLst>
            </p:cNvPr>
            <p:cNvCxnSpPr>
              <a:cxnSpLocks/>
              <a:stCxn id="49" idx="0"/>
              <a:endCxn id="48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5898C93-CE60-441A-8645-44F29A7F449E}"/>
              </a:ext>
            </a:extLst>
          </p:cNvPr>
          <p:cNvGrpSpPr/>
          <p:nvPr/>
        </p:nvGrpSpPr>
        <p:grpSpPr>
          <a:xfrm rot="5400000">
            <a:off x="948697" y="5022598"/>
            <a:ext cx="338411" cy="629254"/>
            <a:chOff x="3525304" y="4108955"/>
            <a:chExt cx="338411" cy="629254"/>
          </a:xfrm>
          <a:solidFill>
            <a:srgbClr val="B45434"/>
          </a:solidFill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A63382E-792E-4CC8-83B2-5C8F3812372B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5FDCB1E-8D7D-4981-BA97-732D3780F972}"/>
                </a:ext>
              </a:extLst>
            </p:cNvPr>
            <p:cNvSpPr/>
            <p:nvPr/>
          </p:nvSpPr>
          <p:spPr>
            <a:xfrm>
              <a:off x="3643636" y="4659567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Elbow Connector 39">
              <a:extLst>
                <a:ext uri="{FF2B5EF4-FFF2-40B4-BE49-F238E27FC236}">
                  <a16:creationId xmlns:a16="http://schemas.microsoft.com/office/drawing/2014/main" id="{112893C8-D5FB-441A-BBE6-E29D576CBD8B}"/>
                </a:ext>
              </a:extLst>
            </p:cNvPr>
            <p:cNvCxnSpPr>
              <a:cxnSpLocks/>
              <a:stCxn id="53" idx="0"/>
              <a:endCxn id="52" idx="4"/>
            </p:cNvCxnSpPr>
            <p:nvPr/>
          </p:nvCxnSpPr>
          <p:spPr>
            <a:xfrm rot="16200000">
              <a:off x="3586859" y="4551915"/>
              <a:ext cx="198002" cy="1730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426E3F5-D799-4470-81BA-D4035BCB2D22}"/>
              </a:ext>
            </a:extLst>
          </p:cNvPr>
          <p:cNvSpPr txBox="1"/>
          <p:nvPr/>
        </p:nvSpPr>
        <p:spPr>
          <a:xfrm>
            <a:off x="1114198" y="52017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400" b="1" dirty="0">
                <a:solidFill>
                  <a:schemeClr val="bg1"/>
                </a:solidFill>
              </a:rPr>
              <a:t>9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0690F23-3C04-4F91-90C7-AFB35BDFD0D6}"/>
              </a:ext>
            </a:extLst>
          </p:cNvPr>
          <p:cNvGrpSpPr/>
          <p:nvPr/>
        </p:nvGrpSpPr>
        <p:grpSpPr>
          <a:xfrm>
            <a:off x="792064" y="2549881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0EAB335-E2A9-4B69-8008-CE0FEE534C4B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9055C9B-D289-4F91-92CE-F821FA6C9C96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9" name="Elbow Connector 39">
              <a:extLst>
                <a:ext uri="{FF2B5EF4-FFF2-40B4-BE49-F238E27FC236}">
                  <a16:creationId xmlns:a16="http://schemas.microsoft.com/office/drawing/2014/main" id="{C94BC60C-70C1-4C4F-A4D8-808C962ECC9A}"/>
                </a:ext>
              </a:extLst>
            </p:cNvPr>
            <p:cNvCxnSpPr>
              <a:cxnSpLocks/>
              <a:stCxn id="58" idx="0"/>
              <a:endCxn id="57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ACB9DDFB-CDE3-4605-9E9D-272A32315254}"/>
              </a:ext>
            </a:extLst>
          </p:cNvPr>
          <p:cNvSpPr txBox="1"/>
          <p:nvPr/>
        </p:nvSpPr>
        <p:spPr>
          <a:xfrm>
            <a:off x="777049" y="2588888"/>
            <a:ext cx="3834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ar-SA" sz="1400" b="1" dirty="0">
                <a:solidFill>
                  <a:schemeClr val="bg1"/>
                </a:solidFill>
              </a:rPr>
              <a:t>10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732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BDBA-7D8E-4203-B1A1-197961BA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لوحة التحكم – المستخدمين &amp; المجموعات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CBE58D-DC18-4F91-851C-FE3DBBCF18E0}"/>
              </a:ext>
            </a:extLst>
          </p:cNvPr>
          <p:cNvSpPr txBox="1"/>
          <p:nvPr/>
        </p:nvSpPr>
        <p:spPr>
          <a:xfrm>
            <a:off x="6122847" y="1914486"/>
            <a:ext cx="568049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حقل تصفية البحث للبحث عن اسم المستخدم</a:t>
            </a:r>
            <a:r>
              <a:rPr lang="ar-EG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 ,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قائمة المستخدمين والتي تتضمن: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المستخدم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بريد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اسم المستخدم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الجوال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سعر الساعة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الرقم الداخلي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إجراءات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يمكنك إضافة </a:t>
            </a: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المستخدم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 بالضغط على زر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إضافة </a:t>
            </a:r>
            <a:r>
              <a:rPr lang="ar-S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المستخدم 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".</a:t>
            </a:r>
            <a:endParaRPr lang="ar-SA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حدد اذا كان المستخدم داخلي او خارجي 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 startAt="2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بمجرد الانتهاء من تحديث الحقول، انقر فوق الزر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حفظ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 للحفظ.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4D5C9F-D7F1-461E-AFB9-B899A9E5C0CB}"/>
              </a:ext>
            </a:extLst>
          </p:cNvPr>
          <p:cNvSpPr txBox="1"/>
          <p:nvPr/>
        </p:nvSpPr>
        <p:spPr>
          <a:xfrm>
            <a:off x="2676458" y="1374945"/>
            <a:ext cx="91347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من خلال الضغط على علامة التبويب المستخدمين والمجموعات، سيعرض النظام ما يلي:</a:t>
            </a:r>
            <a:endParaRPr lang="en-US" sz="1600" dirty="0">
              <a:solidFill>
                <a:prstClr val="black"/>
              </a:solidFill>
              <a:latin typeface="Calibri" panose="020F0502020204030204"/>
              <a:cs typeface="+mj-cs"/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DC45F144-A3F3-47A1-BCA1-DCF5396EB268}"/>
              </a:ext>
            </a:extLst>
          </p:cNvPr>
          <p:cNvSpPr txBox="1">
            <a:spLocks/>
          </p:cNvSpPr>
          <p:nvPr/>
        </p:nvSpPr>
        <p:spPr>
          <a:xfrm>
            <a:off x="4674648" y="218807"/>
            <a:ext cx="6325127" cy="95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0975D2-D03C-460A-8C7C-239903C6F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36" y="2182108"/>
            <a:ext cx="5858138" cy="2875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097BBF-19CC-482E-9F60-A658D8479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4" y="4173403"/>
            <a:ext cx="4949736" cy="2046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BBE0885-EA24-4901-B441-233A783EEC82}"/>
              </a:ext>
            </a:extLst>
          </p:cNvPr>
          <p:cNvGrpSpPr/>
          <p:nvPr/>
        </p:nvGrpSpPr>
        <p:grpSpPr>
          <a:xfrm>
            <a:off x="4674648" y="1862291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80B1AB4-DEBF-461E-97D9-A0D05F3EDAD5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E2E103B-99BF-4A54-AECD-E34F7C7E27BB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Elbow Connector 39">
              <a:extLst>
                <a:ext uri="{FF2B5EF4-FFF2-40B4-BE49-F238E27FC236}">
                  <a16:creationId xmlns:a16="http://schemas.microsoft.com/office/drawing/2014/main" id="{F9A1B62A-2198-4320-890F-95E9F961B306}"/>
                </a:ext>
              </a:extLst>
            </p:cNvPr>
            <p:cNvCxnSpPr>
              <a:cxnSpLocks/>
              <a:stCxn id="24" idx="0"/>
              <a:endCxn id="23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4CB6E84-C30A-4146-94E4-CD05693FD5A6}"/>
              </a:ext>
            </a:extLst>
          </p:cNvPr>
          <p:cNvGrpSpPr/>
          <p:nvPr/>
        </p:nvGrpSpPr>
        <p:grpSpPr>
          <a:xfrm>
            <a:off x="5524301" y="2422822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B58A91-68F3-4F42-A152-CF79F1F14B2A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E218EA1-3A54-44D2-BA72-72921A8C4891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Elbow Connector 39">
              <a:extLst>
                <a:ext uri="{FF2B5EF4-FFF2-40B4-BE49-F238E27FC236}">
                  <a16:creationId xmlns:a16="http://schemas.microsoft.com/office/drawing/2014/main" id="{CC01045D-2FAC-4494-A751-1C75EDF74E29}"/>
                </a:ext>
              </a:extLst>
            </p:cNvPr>
            <p:cNvCxnSpPr>
              <a:cxnSpLocks/>
              <a:stCxn id="32" idx="0"/>
              <a:endCxn id="31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551FFE-7716-41D6-AC00-70D5419A1186}"/>
              </a:ext>
            </a:extLst>
          </p:cNvPr>
          <p:cNvGrpSpPr/>
          <p:nvPr/>
        </p:nvGrpSpPr>
        <p:grpSpPr>
          <a:xfrm>
            <a:off x="5379077" y="3965892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7CCF4E-0B91-484B-BD3E-101A450CF212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BDA07F4-81C9-4CE4-B432-2B8C43CDF769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Elbow Connector 39">
              <a:extLst>
                <a:ext uri="{FF2B5EF4-FFF2-40B4-BE49-F238E27FC236}">
                  <a16:creationId xmlns:a16="http://schemas.microsoft.com/office/drawing/2014/main" id="{D4EF2F6B-224A-4984-BC1C-BAB21B4C2B7C}"/>
                </a:ext>
              </a:extLst>
            </p:cNvPr>
            <p:cNvCxnSpPr>
              <a:cxnSpLocks/>
              <a:stCxn id="36" idx="0"/>
              <a:endCxn id="35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AF446BC-4D9D-4C4E-865F-2149C65A2ADF}"/>
              </a:ext>
            </a:extLst>
          </p:cNvPr>
          <p:cNvGrpSpPr/>
          <p:nvPr/>
        </p:nvGrpSpPr>
        <p:grpSpPr>
          <a:xfrm>
            <a:off x="1057924" y="5582252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E094F1B-CE65-42F2-9A73-7E52F73466DB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E18538B-BE38-4AE3-A931-53948786D057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Elbow Connector 39">
              <a:extLst>
                <a:ext uri="{FF2B5EF4-FFF2-40B4-BE49-F238E27FC236}">
                  <a16:creationId xmlns:a16="http://schemas.microsoft.com/office/drawing/2014/main" id="{14265920-A25D-4452-8C53-49FB2FA79FA6}"/>
                </a:ext>
              </a:extLst>
            </p:cNvPr>
            <p:cNvCxnSpPr>
              <a:cxnSpLocks/>
              <a:stCxn id="40" idx="0"/>
              <a:endCxn id="39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53817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C0B3-456C-4F2C-A8D2-DB8E6A4B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لوحة التحكم – المستخدمين &amp; المجموعات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426F41-D1F5-448A-AF7F-D0A156FE6821}"/>
              </a:ext>
            </a:extLst>
          </p:cNvPr>
          <p:cNvSpPr txBox="1"/>
          <p:nvPr/>
        </p:nvSpPr>
        <p:spPr>
          <a:xfrm>
            <a:off x="7216848" y="1931927"/>
            <a:ext cx="4539181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قائمة المجموعات والتي تشمل: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800100" lvl="1" indent="-342900" algn="r" rtl="1"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الاسم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800100" lvl="1" indent="-342900" algn="r" rtl="1"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المستخدمين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800100" lvl="1" indent="-342900" algn="r" rtl="1"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اجراءات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يمكنك إضافة مجموعة بالضغط على زر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إضافة مجموعة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سيعرض النظام صفحة "إضافة مجموعة جديدة".</a:t>
            </a:r>
          </a:p>
          <a:p>
            <a:pPr marL="342900" indent="-342900" algn="r" rtl="1"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بعد ملء الحقول، انقر فوق الزر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حفظ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 للحفظ.</a:t>
            </a:r>
          </a:p>
          <a:p>
            <a:pPr marL="342900" indent="-342900" algn="r" rtl="1"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لإلغاء الإضافة، اضغط على أيقونة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إلغاء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يمكنك تعديل المجموعة من خلال النقر على أيقونة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تعديل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 بجوار اسم المجموعة التي تريد تعديلها.</a:t>
            </a:r>
          </a:p>
          <a:p>
            <a:pPr marL="342900" indent="-342900" algn="r" rtl="1"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سيعرض النظام صفحة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تعديل المجموعة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يمكنك حذف مستخدم من خلال النقر على أيقونة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حذف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".</a:t>
            </a:r>
          </a:p>
          <a:p>
            <a:pPr marL="342900" indent="-342900" algn="r" rtl="1"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بعد تحديث الحقول، انقر فوق الزر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حفظ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 للحفظ.</a:t>
            </a:r>
          </a:p>
          <a:p>
            <a:pPr marL="342900" indent="-342900" algn="r" rtl="1"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لإلغاء التعديل، انقر على زر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إلغاء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9E5BA7-F21F-478A-9BFD-DE511D1F015C}"/>
              </a:ext>
            </a:extLst>
          </p:cNvPr>
          <p:cNvSpPr txBox="1"/>
          <p:nvPr/>
        </p:nvSpPr>
        <p:spPr>
          <a:xfrm>
            <a:off x="1175704" y="1263732"/>
            <a:ext cx="10648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من خلال الضغط على علامة تبويب المجموعة الموجودة أعلى الصفحة، سيعرض النظام ما يلي:</a:t>
            </a:r>
            <a:endParaRPr lang="en-US" sz="1600" dirty="0">
              <a:solidFill>
                <a:prstClr val="black"/>
              </a:solidFill>
              <a:latin typeface="Calibri" panose="020F0502020204030204"/>
              <a:cs typeface="+mj-cs"/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6994B296-9DFC-4C9D-86E5-3D5C9CB67D45}"/>
              </a:ext>
            </a:extLst>
          </p:cNvPr>
          <p:cNvSpPr txBox="1">
            <a:spLocks/>
          </p:cNvSpPr>
          <p:nvPr/>
        </p:nvSpPr>
        <p:spPr>
          <a:xfrm>
            <a:off x="4674648" y="218807"/>
            <a:ext cx="6325127" cy="95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0CA741-9D4B-41B0-962E-CD8EA3F44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8" y="2030615"/>
            <a:ext cx="6718790" cy="3287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C1590F-D28B-4BA5-A82A-D832387E4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8" y="4534675"/>
            <a:ext cx="6835808" cy="666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C6DF96-9F55-45DD-B227-F5E66EC5A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68" y="5223422"/>
            <a:ext cx="6294268" cy="856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99A285B-D3B5-43CD-ABD8-775FC4B6B9C9}"/>
              </a:ext>
            </a:extLst>
          </p:cNvPr>
          <p:cNvGrpSpPr/>
          <p:nvPr/>
        </p:nvGrpSpPr>
        <p:grpSpPr>
          <a:xfrm>
            <a:off x="6391895" y="1966690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F6A9082-6BD9-48E2-BB2E-FE421EF9D45B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7442BC7-A5B3-46B6-9818-136C15423854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Elbow Connector 39">
              <a:extLst>
                <a:ext uri="{FF2B5EF4-FFF2-40B4-BE49-F238E27FC236}">
                  <a16:creationId xmlns:a16="http://schemas.microsoft.com/office/drawing/2014/main" id="{B169D6F0-572F-4FAF-BC9D-40C42C22567E}"/>
                </a:ext>
              </a:extLst>
            </p:cNvPr>
            <p:cNvCxnSpPr>
              <a:cxnSpLocks/>
              <a:stCxn id="25" idx="0"/>
              <a:endCxn id="24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57ABA8-59C3-472C-8A83-8B788AA02B81}"/>
              </a:ext>
            </a:extLst>
          </p:cNvPr>
          <p:cNvGrpSpPr/>
          <p:nvPr/>
        </p:nvGrpSpPr>
        <p:grpSpPr>
          <a:xfrm>
            <a:off x="6179765" y="4098592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A76FCB6-7636-42F5-A7EB-5DEBD3BF9738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5FE82EE-86D5-42C4-93B0-18D9163D5D36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Elbow Connector 39">
              <a:extLst>
                <a:ext uri="{FF2B5EF4-FFF2-40B4-BE49-F238E27FC236}">
                  <a16:creationId xmlns:a16="http://schemas.microsoft.com/office/drawing/2014/main" id="{23BC78F4-6303-4024-9557-421877B20DD1}"/>
                </a:ext>
              </a:extLst>
            </p:cNvPr>
            <p:cNvCxnSpPr>
              <a:cxnSpLocks/>
              <a:stCxn id="29" idx="0"/>
              <a:endCxn id="28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EFC6FEB-BAA1-43C0-A018-B9B4C57E3ADA}"/>
              </a:ext>
            </a:extLst>
          </p:cNvPr>
          <p:cNvGrpSpPr/>
          <p:nvPr/>
        </p:nvGrpSpPr>
        <p:grpSpPr>
          <a:xfrm>
            <a:off x="673676" y="4119273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B0C50FF-F8E1-4E11-845D-48EED6475BB2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A4CD7E9-1025-4D65-A953-8BC4BBD5AA0B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Elbow Connector 39">
              <a:extLst>
                <a:ext uri="{FF2B5EF4-FFF2-40B4-BE49-F238E27FC236}">
                  <a16:creationId xmlns:a16="http://schemas.microsoft.com/office/drawing/2014/main" id="{49BF1FC2-062B-4C83-952D-A3DA633A51BB}"/>
                </a:ext>
              </a:extLst>
            </p:cNvPr>
            <p:cNvCxnSpPr>
              <a:cxnSpLocks/>
              <a:stCxn id="33" idx="0"/>
              <a:endCxn id="32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15AF94-D76A-490C-AE97-CB623C7D4475}"/>
              </a:ext>
            </a:extLst>
          </p:cNvPr>
          <p:cNvGrpSpPr/>
          <p:nvPr/>
        </p:nvGrpSpPr>
        <p:grpSpPr>
          <a:xfrm>
            <a:off x="284947" y="4119273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BA26E39-924D-4F51-9C2A-8D52EE3B5EEF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CF99C24-FE24-4D72-A506-176153832BC7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Elbow Connector 39">
              <a:extLst>
                <a:ext uri="{FF2B5EF4-FFF2-40B4-BE49-F238E27FC236}">
                  <a16:creationId xmlns:a16="http://schemas.microsoft.com/office/drawing/2014/main" id="{B06967A2-1E77-4E5D-B020-5A990908A1CA}"/>
                </a:ext>
              </a:extLst>
            </p:cNvPr>
            <p:cNvCxnSpPr>
              <a:cxnSpLocks/>
              <a:stCxn id="37" idx="0"/>
              <a:endCxn id="36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C0937A6-2042-4F19-8EAB-7F63491C2B60}"/>
              </a:ext>
            </a:extLst>
          </p:cNvPr>
          <p:cNvGrpSpPr/>
          <p:nvPr/>
        </p:nvGrpSpPr>
        <p:grpSpPr>
          <a:xfrm>
            <a:off x="942060" y="2583623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3708D23-D331-4763-8D5C-AB85E479F94B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0114891-AC61-470A-BCF3-5B283CA47DE4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Elbow Connector 39">
              <a:extLst>
                <a:ext uri="{FF2B5EF4-FFF2-40B4-BE49-F238E27FC236}">
                  <a16:creationId xmlns:a16="http://schemas.microsoft.com/office/drawing/2014/main" id="{993E23CE-52BE-43EF-9A5C-303E20F68F20}"/>
                </a:ext>
              </a:extLst>
            </p:cNvPr>
            <p:cNvCxnSpPr>
              <a:cxnSpLocks/>
              <a:stCxn id="41" idx="0"/>
              <a:endCxn id="40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5BDD85B-9C88-4414-857A-E5EB5F81B4DC}"/>
              </a:ext>
            </a:extLst>
          </p:cNvPr>
          <p:cNvGrpSpPr/>
          <p:nvPr/>
        </p:nvGrpSpPr>
        <p:grpSpPr>
          <a:xfrm>
            <a:off x="6391895" y="4875965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CB5B8B8-1017-46C9-AE88-29703C5FEA42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BA85645-1925-4411-A2D9-FFD804B70904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Elbow Connector 39">
              <a:extLst>
                <a:ext uri="{FF2B5EF4-FFF2-40B4-BE49-F238E27FC236}">
                  <a16:creationId xmlns:a16="http://schemas.microsoft.com/office/drawing/2014/main" id="{D2B3E49C-B04A-4BDE-967E-074753EA7781}"/>
                </a:ext>
              </a:extLst>
            </p:cNvPr>
            <p:cNvCxnSpPr>
              <a:cxnSpLocks/>
              <a:stCxn id="45" idx="0"/>
              <a:endCxn id="44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AF65AE0-C0BE-4CAE-B360-FD3B67152AAA}"/>
              </a:ext>
            </a:extLst>
          </p:cNvPr>
          <p:cNvGrpSpPr/>
          <p:nvPr/>
        </p:nvGrpSpPr>
        <p:grpSpPr>
          <a:xfrm>
            <a:off x="1308079" y="4831267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4763F3A-E208-4952-AF75-3DDAF0DEA9DB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EDC530E-DC15-4B3B-9C56-3D77CE3984AB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Elbow Connector 39">
              <a:extLst>
                <a:ext uri="{FF2B5EF4-FFF2-40B4-BE49-F238E27FC236}">
                  <a16:creationId xmlns:a16="http://schemas.microsoft.com/office/drawing/2014/main" id="{E8B86495-106C-4189-8A5F-0438C4457047}"/>
                </a:ext>
              </a:extLst>
            </p:cNvPr>
            <p:cNvCxnSpPr>
              <a:cxnSpLocks/>
              <a:stCxn id="49" idx="0"/>
              <a:endCxn id="48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89C4AC2-99A4-40E8-8286-B73934BB6E6A}"/>
              </a:ext>
            </a:extLst>
          </p:cNvPr>
          <p:cNvGrpSpPr/>
          <p:nvPr/>
        </p:nvGrpSpPr>
        <p:grpSpPr>
          <a:xfrm>
            <a:off x="843727" y="4831267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58C0F0A-F0BA-40BF-9958-A2BD61D21EC4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F8EC9A5-B530-466E-ADE1-6C765611DC7B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Elbow Connector 39">
              <a:extLst>
                <a:ext uri="{FF2B5EF4-FFF2-40B4-BE49-F238E27FC236}">
                  <a16:creationId xmlns:a16="http://schemas.microsoft.com/office/drawing/2014/main" id="{AA5C2ED1-0D58-4B2F-B16E-287ADF867E17}"/>
                </a:ext>
              </a:extLst>
            </p:cNvPr>
            <p:cNvCxnSpPr>
              <a:cxnSpLocks/>
              <a:stCxn id="53" idx="0"/>
              <a:endCxn id="52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57210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92769-BE3C-4E35-8E86-45F15B58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1800" b="1" dirty="0"/>
              <a:t>لوحة التحكم - إدارة قوائم النظام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BB861-DA8E-4990-A24F-A81B5F89D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37" y="1783532"/>
            <a:ext cx="6998669" cy="2777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ECB6D4-F6E9-472B-8034-4E97EA81FB08}"/>
              </a:ext>
            </a:extLst>
          </p:cNvPr>
          <p:cNvSpPr txBox="1"/>
          <p:nvPr/>
        </p:nvSpPr>
        <p:spPr>
          <a:xfrm>
            <a:off x="4330929" y="1186464"/>
            <a:ext cx="75282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EG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ن خلال الضغط على علامة التبويب إدارة قوائم النظام ، سيعرض النظام ما يلي: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BC637B-B509-4AE7-ACF4-A4437BBC9648}"/>
              </a:ext>
            </a:extLst>
          </p:cNvPr>
          <p:cNvSpPr txBox="1"/>
          <p:nvPr/>
        </p:nvSpPr>
        <p:spPr>
          <a:xfrm>
            <a:off x="7243216" y="1679755"/>
            <a:ext cx="459868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ar-EG" sz="1600" dirty="0">
                <a:solidFill>
                  <a:srgbClr val="B45434"/>
                </a:solidFill>
                <a:latin typeface="Times New Roman" panose="02020603050405020304" pitchFamily="18" charset="0"/>
                <a:cs typeface="+mj-cs"/>
              </a:rPr>
              <a:t>إ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دارة قوائم النظام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إضافة قائمة من خلال النقر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إضافة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نافذة منبثقة بعنوان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إدارة القائمة"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بعد ملء الحقول، انقر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للحفظ.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الإضافة، اضغط على أيقونة "إلغاء".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تعديل معلومات القائمة بالنقر على أيقونة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تعديل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سيعرض النظام النافذة المنبثقة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إدارة القائمة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بعد تحديث الحقول، انقر على زر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حفظ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 للحفظ.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لإلغاء التعديل، اضغط على أيقونة "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إلغاء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942673-CF08-4344-A810-610376548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74" y="3643391"/>
            <a:ext cx="6430821" cy="1043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9E5DE7-018E-41DC-8C24-026C01466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597" y="4433088"/>
            <a:ext cx="4418737" cy="1982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5BF0916-558B-458F-B60F-6E580CCFD455}"/>
              </a:ext>
            </a:extLst>
          </p:cNvPr>
          <p:cNvGrpSpPr/>
          <p:nvPr/>
        </p:nvGrpSpPr>
        <p:grpSpPr>
          <a:xfrm>
            <a:off x="515821" y="1740674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1920E00-5C4F-47A0-BB44-5243D418D50E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5EB4A7E-3E3C-4D03-8F0C-C3EB25EAA33E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Elbow Connector 39">
              <a:extLst>
                <a:ext uri="{FF2B5EF4-FFF2-40B4-BE49-F238E27FC236}">
                  <a16:creationId xmlns:a16="http://schemas.microsoft.com/office/drawing/2014/main" id="{80F1BB39-A3C5-42C4-BFE1-E7E0738E98AA}"/>
                </a:ext>
              </a:extLst>
            </p:cNvPr>
            <p:cNvCxnSpPr>
              <a:cxnSpLocks/>
              <a:stCxn id="19" idx="0"/>
              <a:endCxn id="18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8B3A39-4187-427B-9EF2-C40CEF2A7046}"/>
              </a:ext>
            </a:extLst>
          </p:cNvPr>
          <p:cNvGrpSpPr/>
          <p:nvPr/>
        </p:nvGrpSpPr>
        <p:grpSpPr>
          <a:xfrm>
            <a:off x="6340655" y="3238340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3D56849-49A7-4608-AB85-B1EB552C5DEA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DD73A12-2D4B-4521-A45E-796706D57E3B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314162C9-4F20-4146-BCB9-39F556A2A8D2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DD4217-AB0D-4195-A93E-8445E42F8095}"/>
              </a:ext>
            </a:extLst>
          </p:cNvPr>
          <p:cNvGrpSpPr/>
          <p:nvPr/>
        </p:nvGrpSpPr>
        <p:grpSpPr>
          <a:xfrm>
            <a:off x="989180" y="3640850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C46ECCB-0C2A-413D-AB69-329AA4006F2D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84A49F4-B0CA-4AD8-9439-4ED750E6E751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953A1A1D-E2D4-44E1-9F72-EDD8ED83056C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E2E21C9-7EF1-4ED1-B268-C00B7C159B54}"/>
              </a:ext>
            </a:extLst>
          </p:cNvPr>
          <p:cNvGrpSpPr/>
          <p:nvPr/>
        </p:nvGrpSpPr>
        <p:grpSpPr>
          <a:xfrm>
            <a:off x="247437" y="3099550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0D671DF-E9DD-4C4E-A1FC-F1D4D7745850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E03DD86-14D8-4EDC-90C4-CD87BF09E646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C01DE412-EE0E-45AE-BC3C-78A26C96A1A4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7DD1600-B346-4047-AA58-886B668DD52A}"/>
              </a:ext>
            </a:extLst>
          </p:cNvPr>
          <p:cNvGrpSpPr/>
          <p:nvPr/>
        </p:nvGrpSpPr>
        <p:grpSpPr>
          <a:xfrm>
            <a:off x="5175654" y="1705932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64714E3-AC41-4DF8-A47F-C4894DF1CE2E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930508E-6312-4E6C-B155-57D95EE48E07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Elbow Connector 39">
              <a:extLst>
                <a:ext uri="{FF2B5EF4-FFF2-40B4-BE49-F238E27FC236}">
                  <a16:creationId xmlns:a16="http://schemas.microsoft.com/office/drawing/2014/main" id="{C2727487-2FA5-432C-8122-5CF1394BFD67}"/>
                </a:ext>
              </a:extLst>
            </p:cNvPr>
            <p:cNvCxnSpPr>
              <a:cxnSpLocks/>
              <a:stCxn id="35" idx="0"/>
              <a:endCxn id="34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55289B2-3553-461A-8756-8DF373541ECA}"/>
              </a:ext>
            </a:extLst>
          </p:cNvPr>
          <p:cNvGrpSpPr/>
          <p:nvPr/>
        </p:nvGrpSpPr>
        <p:grpSpPr>
          <a:xfrm>
            <a:off x="6401198" y="4196157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22CD437-D5E7-4B6F-AE3A-2F5BAE697AB9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AD8B12D-981C-496F-9E54-CF527E80772C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AA8EA2BA-11BE-48D4-80EA-F5233A733157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6AAA2E9-F44D-4387-801C-1A26EF759D22}"/>
              </a:ext>
            </a:extLst>
          </p:cNvPr>
          <p:cNvGrpSpPr/>
          <p:nvPr/>
        </p:nvGrpSpPr>
        <p:grpSpPr>
          <a:xfrm>
            <a:off x="2601130" y="4283519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9874AED-BA13-4B9B-91FA-B3BB874DF60F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CD549BF-E116-455D-BDF9-C44D8567C952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Elbow Connector 39">
              <a:extLst>
                <a:ext uri="{FF2B5EF4-FFF2-40B4-BE49-F238E27FC236}">
                  <a16:creationId xmlns:a16="http://schemas.microsoft.com/office/drawing/2014/main" id="{C9EFAF1B-0C1B-446F-B70C-C6A7E83291DF}"/>
                </a:ext>
              </a:extLst>
            </p:cNvPr>
            <p:cNvCxnSpPr>
              <a:cxnSpLocks/>
              <a:stCxn id="43" idx="0"/>
              <a:endCxn id="42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3F50808-CBCF-4287-9DED-B0660C080769}"/>
              </a:ext>
            </a:extLst>
          </p:cNvPr>
          <p:cNvGrpSpPr/>
          <p:nvPr/>
        </p:nvGrpSpPr>
        <p:grpSpPr>
          <a:xfrm>
            <a:off x="2121135" y="3926524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6E3029C-FBC7-4ECF-ABCC-FE6F5C514273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354D630-B711-4C10-88F0-02FD55A15D0F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Elbow Connector 39">
              <a:extLst>
                <a:ext uri="{FF2B5EF4-FFF2-40B4-BE49-F238E27FC236}">
                  <a16:creationId xmlns:a16="http://schemas.microsoft.com/office/drawing/2014/main" id="{956D0458-3478-4447-8086-750119C29CEB}"/>
                </a:ext>
              </a:extLst>
            </p:cNvPr>
            <p:cNvCxnSpPr>
              <a:cxnSpLocks/>
              <a:stCxn id="47" idx="0"/>
              <a:endCxn id="46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18340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0B69-7805-4751-A6A1-95E27CE0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لوحة التحكم – إدارة الإعدادات</a:t>
            </a:r>
            <a:endParaRPr lang="en-US" dirty="0"/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51BD9B30-3720-42A8-96A8-D36D1814B1AD}"/>
              </a:ext>
            </a:extLst>
          </p:cNvPr>
          <p:cNvSpPr txBox="1">
            <a:spLocks/>
          </p:cNvSpPr>
          <p:nvPr/>
        </p:nvSpPr>
        <p:spPr>
          <a:xfrm>
            <a:off x="6842150" y="269875"/>
            <a:ext cx="4156692" cy="95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4B9F8C-DB24-41E4-B344-DC9004E58FC4}"/>
              </a:ext>
            </a:extLst>
          </p:cNvPr>
          <p:cNvSpPr txBox="1"/>
          <p:nvPr/>
        </p:nvSpPr>
        <p:spPr>
          <a:xfrm>
            <a:off x="7224700" y="1990981"/>
            <a:ext cx="461690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JO" sz="1600" dirty="0">
                <a:solidFill>
                  <a:srgbClr val="B45434"/>
                </a:solidFill>
                <a:latin typeface="Times New Roman" panose="02020603050405020304" pitchFamily="18" charset="0"/>
                <a:cs typeface="+mj-cs"/>
              </a:rPr>
              <a:t>الهوية | </a:t>
            </a:r>
            <a:r>
              <a:rPr lang="ar-SA" sz="1600" dirty="0">
                <a:solidFill>
                  <a:srgbClr val="B45434"/>
                </a:solidFill>
                <a:latin typeface="Times New Roman" panose="02020603050405020304" pitchFamily="18" charset="0"/>
                <a:cs typeface="+mj-cs"/>
              </a:rPr>
              <a:t>اعدادات البريد الالكتروني</a:t>
            </a:r>
            <a:r>
              <a:rPr lang="en-US" sz="1600" dirty="0">
                <a:solidFill>
                  <a:srgbClr val="B45434"/>
                </a:solidFill>
                <a:latin typeface="Times New Roman" panose="02020603050405020304" pitchFamily="18" charset="0"/>
                <a:cs typeface="+mj-cs"/>
              </a:rPr>
              <a:t>| </a:t>
            </a:r>
            <a:r>
              <a:rPr lang="ar-JO" sz="1600" dirty="0">
                <a:solidFill>
                  <a:srgbClr val="B45434"/>
                </a:solidFill>
                <a:latin typeface="Times New Roman" panose="02020603050405020304" pitchFamily="18" charset="0"/>
                <a:cs typeface="+mj-cs"/>
              </a:rPr>
              <a:t>اعدادات اخرى</a:t>
            </a:r>
            <a:endParaRPr lang="en-US" sz="1600" dirty="0">
              <a:solidFill>
                <a:srgbClr val="B45434"/>
              </a:solidFill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يمكنك تعديل هوية النظام أو استخدام الإعدادات الافتراضية للنظام وصور النظام وألوانه من خلال الضغط على أيقونة التغيير للتغيير المطلوب.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بعد تحديث الحقول، انقر على زر "حفظ" للحفظ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يمكنك أيضًا تعديل الإعدادات الأخرى وتغيير أيام عطلة نهاية الأسبوع والمناطق الزمنية وتنسيقات التاريخ وتنسيقات الوقت والعملة من خلال النقر على أيقونة التغيير للتغيير المطلوب.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بعد تحديث الحقول، انقر على زر "حفظ" للحفظ.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0B86FF-5B78-49CD-BBDC-464009AF83FC}"/>
              </a:ext>
            </a:extLst>
          </p:cNvPr>
          <p:cNvSpPr txBox="1"/>
          <p:nvPr/>
        </p:nvSpPr>
        <p:spPr>
          <a:xfrm>
            <a:off x="2258825" y="1385741"/>
            <a:ext cx="95140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من خلال الضغط على علامة التبويب إدارة الإعدادات، سيعرض النظام ما يلي:</a:t>
            </a:r>
            <a:endParaRPr lang="en-US" sz="1600" dirty="0">
              <a:solidFill>
                <a:prstClr val="black"/>
              </a:solidFill>
              <a:latin typeface="Calibri" panose="020F0502020204030204"/>
              <a:cs typeface="+mj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83C06A2-E1B2-4BBD-9267-B96A46D26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1" y="1802167"/>
            <a:ext cx="6586546" cy="4456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9" name="Rectangle 1">
            <a:extLst>
              <a:ext uri="{FF2B5EF4-FFF2-40B4-BE49-F238E27FC236}">
                <a16:creationId xmlns:a16="http://schemas.microsoft.com/office/drawing/2014/main" id="{99E585A4-EBFA-40AF-93CE-6A37B7AD4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39" y="892324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iro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970ABF6-E25A-4F42-8ADE-3DC8D5ECAEEB}"/>
              </a:ext>
            </a:extLst>
          </p:cNvPr>
          <p:cNvGrpSpPr/>
          <p:nvPr/>
        </p:nvGrpSpPr>
        <p:grpSpPr>
          <a:xfrm>
            <a:off x="5058092" y="2288823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C343E5D-E50A-4E6E-8676-E5538E17B5F1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60E074B-D25D-40AB-BAD4-98E4689DBFE1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Elbow Connector 39">
              <a:extLst>
                <a:ext uri="{FF2B5EF4-FFF2-40B4-BE49-F238E27FC236}">
                  <a16:creationId xmlns:a16="http://schemas.microsoft.com/office/drawing/2014/main" id="{F4CF8BFA-2E1A-4A36-ABEA-1CA1C24736C0}"/>
                </a:ext>
              </a:extLst>
            </p:cNvPr>
            <p:cNvCxnSpPr>
              <a:cxnSpLocks/>
              <a:stCxn id="35" idx="0"/>
              <a:endCxn id="34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D375F87-6968-4B3D-9674-E8CFF4E54C54}"/>
              </a:ext>
            </a:extLst>
          </p:cNvPr>
          <p:cNvGrpSpPr/>
          <p:nvPr/>
        </p:nvGrpSpPr>
        <p:grpSpPr>
          <a:xfrm>
            <a:off x="216206" y="2045586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0188022-D3D5-4CD7-8622-4C6FE17FA27C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B61DD63-090A-4B1F-A4AD-4193299C3CE7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60D91B97-8611-4DED-A689-538C8A38ABDE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926EB76-409A-470C-ACA3-58A40DE3E97B}"/>
              </a:ext>
            </a:extLst>
          </p:cNvPr>
          <p:cNvGrpSpPr/>
          <p:nvPr/>
        </p:nvGrpSpPr>
        <p:grpSpPr>
          <a:xfrm>
            <a:off x="4575686" y="4289612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C23328F-36EA-4BDC-99C8-1FD311ABAA96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F83C313-7B3D-4D70-B369-6B21FB382E8D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Elbow Connector 39">
              <a:extLst>
                <a:ext uri="{FF2B5EF4-FFF2-40B4-BE49-F238E27FC236}">
                  <a16:creationId xmlns:a16="http://schemas.microsoft.com/office/drawing/2014/main" id="{DA76FE87-C4A2-42EF-8D8A-614A15A93146}"/>
                </a:ext>
              </a:extLst>
            </p:cNvPr>
            <p:cNvCxnSpPr>
              <a:cxnSpLocks/>
              <a:stCxn id="43" idx="0"/>
              <a:endCxn id="42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76B6B7-4851-4554-8FC7-6C613878AFDB}"/>
              </a:ext>
            </a:extLst>
          </p:cNvPr>
          <p:cNvGrpSpPr/>
          <p:nvPr/>
        </p:nvGrpSpPr>
        <p:grpSpPr>
          <a:xfrm>
            <a:off x="224862" y="3968799"/>
            <a:ext cx="251071" cy="374203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D4EE0F7-92DA-4308-B28C-518383125805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5AADEAA-F626-4A17-A563-01DFAD536A32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Elbow Connector 39">
              <a:extLst>
                <a:ext uri="{FF2B5EF4-FFF2-40B4-BE49-F238E27FC236}">
                  <a16:creationId xmlns:a16="http://schemas.microsoft.com/office/drawing/2014/main" id="{B9434E77-98D2-4A52-AAD3-383447856FCC}"/>
                </a:ext>
              </a:extLst>
            </p:cNvPr>
            <p:cNvCxnSpPr>
              <a:cxnSpLocks/>
              <a:stCxn id="47" idx="0"/>
              <a:endCxn id="46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054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0290-F989-4DEF-ACC7-DA93B77D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>
                <a:cs typeface="+mj-cs"/>
              </a:rPr>
              <a:t>الجدول الزمني</a:t>
            </a:r>
            <a:endParaRPr lang="en-US" dirty="0">
              <a:latin typeface="+mj-lt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469CDF-B331-47C1-92DA-745D5BE71554}"/>
              </a:ext>
            </a:extLst>
          </p:cNvPr>
          <p:cNvSpPr txBox="1"/>
          <p:nvPr/>
        </p:nvSpPr>
        <p:spPr>
          <a:xfrm>
            <a:off x="7082563" y="2319995"/>
            <a:ext cx="4793335" cy="2510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من خلال النقر على أيقونة ملء الشاشة، يمكنك عرض الصفحة في وضع ملء الشاشة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</a:t>
            </a:r>
          </a:p>
          <a:p>
            <a:pPr marL="342900" marR="0" lvl="0" indent="-342900" algn="r" defTabSz="914400" rtl="1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للعودة إلى وضع الشاشة العادي، انقر على أيقونة إغلاق ملء الشاشة </a:t>
            </a:r>
          </a:p>
          <a:p>
            <a:pPr marL="342900" marR="0" lvl="0" indent="-342900" algn="r" defTabSz="914400" rtl="1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45434"/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يمكنك تصفية الجدول الزمني وفقًا للخيارات التالية :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742950" marR="0" lvl="1" indent="-285750" algn="r" defTabSz="914400" rtl="1" eaLnBrk="1" fontAlgn="auto" latinLnBrk="0" hangingPunct="1"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ربع سنوي</a:t>
            </a:r>
          </a:p>
          <a:p>
            <a:pPr marL="742950" marR="0" lvl="1" indent="-285750" algn="r" defTabSz="914400" rtl="1" eaLnBrk="1" fontAlgn="auto" latinLnBrk="0" hangingPunct="1"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 </a:t>
            </a: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نصف سنوي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  <a:p>
            <a:pPr marL="742950" marR="0" lvl="1" indent="-285750" algn="r" defTabSz="914400" rtl="1" eaLnBrk="1" fontAlgn="auto" latinLnBrk="0" hangingPunct="1">
              <a:spcBef>
                <a:spcPts val="500"/>
              </a:spcBef>
              <a:spcAft>
                <a:spcPts val="0"/>
              </a:spcAft>
              <a:buClr>
                <a:srgbClr val="B454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J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rPr>
              <a:t>سنوي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661889-7ADA-4C73-810E-AE2EEC1FE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62" y="1828888"/>
            <a:ext cx="6162273" cy="3002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BD804D-59C3-42BC-ACB6-6DF0C6E90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86" y="3171472"/>
            <a:ext cx="4495845" cy="2217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709E3E9-68CD-482B-94CF-C9433EACAE34}"/>
              </a:ext>
            </a:extLst>
          </p:cNvPr>
          <p:cNvGrpSpPr/>
          <p:nvPr/>
        </p:nvGrpSpPr>
        <p:grpSpPr>
          <a:xfrm>
            <a:off x="998537" y="2319995"/>
            <a:ext cx="338411" cy="594935"/>
            <a:chOff x="3525304" y="4253735"/>
            <a:chExt cx="338411" cy="594935"/>
          </a:xfrm>
          <a:solidFill>
            <a:srgbClr val="B45434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906B2D-922C-4E50-BF86-2F6F1FC0853A}"/>
                </a:ext>
              </a:extLst>
            </p:cNvPr>
            <p:cNvSpPr/>
            <p:nvPr/>
          </p:nvSpPr>
          <p:spPr>
            <a:xfrm>
              <a:off x="3525304" y="425373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EF00DC7-D40D-420D-855B-0F5B0213F6AD}"/>
                </a:ext>
              </a:extLst>
            </p:cNvPr>
            <p:cNvSpPr/>
            <p:nvPr/>
          </p:nvSpPr>
          <p:spPr>
            <a:xfrm>
              <a:off x="3660939" y="477002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Elbow Connector 39">
              <a:extLst>
                <a:ext uri="{FF2B5EF4-FFF2-40B4-BE49-F238E27FC236}">
                  <a16:creationId xmlns:a16="http://schemas.microsoft.com/office/drawing/2014/main" id="{0B48405E-13D8-4C1C-B8CE-A2D18BD44B06}"/>
                </a:ext>
              </a:extLst>
            </p:cNvPr>
            <p:cNvCxnSpPr>
              <a:cxnSpLocks/>
              <a:stCxn id="18" idx="0"/>
              <a:endCxn id="17" idx="4"/>
            </p:cNvCxnSpPr>
            <p:nvPr/>
          </p:nvCxnSpPr>
          <p:spPr>
            <a:xfrm rot="16200000" flipV="1">
              <a:off x="3612670" y="4688186"/>
              <a:ext cx="163683" cy="1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A1A50E-8BD1-45D7-9E9B-22C41315B559}"/>
              </a:ext>
            </a:extLst>
          </p:cNvPr>
          <p:cNvGrpSpPr/>
          <p:nvPr/>
        </p:nvGrpSpPr>
        <p:grpSpPr>
          <a:xfrm>
            <a:off x="5647386" y="2903704"/>
            <a:ext cx="338411" cy="585062"/>
            <a:chOff x="3542449" y="4078475"/>
            <a:chExt cx="338411" cy="585062"/>
          </a:xfrm>
          <a:solidFill>
            <a:srgbClr val="B45434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7215C2D-F4E4-4366-A8F4-9B593C90B83A}"/>
                </a:ext>
              </a:extLst>
            </p:cNvPr>
            <p:cNvSpPr/>
            <p:nvPr/>
          </p:nvSpPr>
          <p:spPr>
            <a:xfrm>
              <a:off x="3542449" y="407847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6D27E1-DDBD-4119-8FEB-5DCC23042B8B}"/>
                </a:ext>
              </a:extLst>
            </p:cNvPr>
            <p:cNvSpPr/>
            <p:nvPr/>
          </p:nvSpPr>
          <p:spPr>
            <a:xfrm>
              <a:off x="3772320" y="4584895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Elbow Connector 39">
              <a:extLst>
                <a:ext uri="{FF2B5EF4-FFF2-40B4-BE49-F238E27FC236}">
                  <a16:creationId xmlns:a16="http://schemas.microsoft.com/office/drawing/2014/main" id="{EEAE9F65-02C4-412F-B2C9-07E9A03427B0}"/>
                </a:ext>
              </a:extLst>
            </p:cNvPr>
            <p:cNvCxnSpPr>
              <a:cxnSpLocks/>
              <a:stCxn id="22" idx="0"/>
              <a:endCxn id="21" idx="4"/>
            </p:cNvCxnSpPr>
            <p:nvPr/>
          </p:nvCxnSpPr>
          <p:spPr>
            <a:xfrm rot="16200000" flipV="1">
              <a:off x="3681869" y="4460871"/>
              <a:ext cx="153810" cy="94237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A7D71B-229D-4C07-AFB8-8802772C8A21}"/>
              </a:ext>
            </a:extLst>
          </p:cNvPr>
          <p:cNvGrpSpPr/>
          <p:nvPr/>
        </p:nvGrpSpPr>
        <p:grpSpPr>
          <a:xfrm>
            <a:off x="291642" y="2260287"/>
            <a:ext cx="338411" cy="630558"/>
            <a:chOff x="3632876" y="4025381"/>
            <a:chExt cx="338411" cy="630558"/>
          </a:xfrm>
          <a:solidFill>
            <a:srgbClr val="B45434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3F927B0-DADB-4B4E-925D-6C14EC814CF9}"/>
                </a:ext>
              </a:extLst>
            </p:cNvPr>
            <p:cNvSpPr/>
            <p:nvPr/>
          </p:nvSpPr>
          <p:spPr>
            <a:xfrm>
              <a:off x="3632876" y="4025381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26FFE0B-EE2F-4A23-8A3E-EEE4FB1F6247}"/>
                </a:ext>
              </a:extLst>
            </p:cNvPr>
            <p:cNvSpPr/>
            <p:nvPr/>
          </p:nvSpPr>
          <p:spPr>
            <a:xfrm>
              <a:off x="3770415" y="4577297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Elbow Connector 39">
              <a:extLst>
                <a:ext uri="{FF2B5EF4-FFF2-40B4-BE49-F238E27FC236}">
                  <a16:creationId xmlns:a16="http://schemas.microsoft.com/office/drawing/2014/main" id="{E5D113A4-465B-4244-AD3A-5C4C665BEF09}"/>
                </a:ext>
              </a:extLst>
            </p:cNvPr>
            <p:cNvCxnSpPr>
              <a:cxnSpLocks/>
              <a:stCxn id="26" idx="0"/>
              <a:endCxn id="25" idx="4"/>
            </p:cNvCxnSpPr>
            <p:nvPr/>
          </p:nvCxnSpPr>
          <p:spPr>
            <a:xfrm rot="16200000" flipV="1">
              <a:off x="3703382" y="4476691"/>
              <a:ext cx="199306" cy="1905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67599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E468-A4A2-411D-8E4B-B42170072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لوحة التحكم – إمكانية الوصول</a:t>
            </a:r>
            <a:endParaRPr lang="en-US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60D0EAEC-0AC9-41E2-917C-F8537483D07E}"/>
              </a:ext>
            </a:extLst>
          </p:cNvPr>
          <p:cNvSpPr txBox="1">
            <a:spLocks/>
          </p:cNvSpPr>
          <p:nvPr/>
        </p:nvSpPr>
        <p:spPr>
          <a:xfrm>
            <a:off x="6541703" y="260671"/>
            <a:ext cx="4457139" cy="95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FDEC2F-268C-4DA1-8A5C-0A3AB56215C7}"/>
              </a:ext>
            </a:extLst>
          </p:cNvPr>
          <p:cNvSpPr txBox="1"/>
          <p:nvPr/>
        </p:nvSpPr>
        <p:spPr>
          <a:xfrm>
            <a:off x="6507021" y="1865075"/>
            <a:ext cx="5373633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Clr>
                <a:srgbClr val="B45434"/>
              </a:buClr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أقسام إمكانية الوصول هي كما يلي:</a:t>
            </a:r>
            <a:endParaRPr lang="ar-EG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لوحة التحكم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التفويضات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أجزاء النظام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مهام عامة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يمكنك تعديل إمكانية الوصول من خلال النقر على أيقونة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تعديل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 الموجودة بجوار اسم إمكانية الوصول التي تريد تعديل مجموعاتها.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يسمح لك النظام بتعديل وإضافة مجموعة إلى إمكانية الوصول المحددة.</a:t>
            </a:r>
          </a:p>
          <a:p>
            <a:pPr marL="342900" indent="-342900" algn="r" rtl="1">
              <a:lnSpc>
                <a:spcPct val="150000"/>
              </a:lnSpc>
              <a:buClr>
                <a:srgbClr val="B45434"/>
              </a:buClr>
              <a:buFont typeface="+mj-lt"/>
              <a:buAutoNum type="arabicPeriod"/>
            </a:pP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بعد تحديث الحقول، انقر فوق الزر "</a:t>
            </a:r>
            <a:r>
              <a:rPr lang="ar-J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حفظ</a:t>
            </a:r>
            <a:r>
              <a: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j-cs"/>
              </a:rPr>
              <a:t>" للحفظ.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103168-0B55-4033-9FCA-1F2D341582D6}"/>
              </a:ext>
            </a:extLst>
          </p:cNvPr>
          <p:cNvSpPr txBox="1"/>
          <p:nvPr/>
        </p:nvSpPr>
        <p:spPr>
          <a:xfrm>
            <a:off x="1192955" y="1288848"/>
            <a:ext cx="10697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من خلال الضغط على علامة التبويب إمكانية الوصول في أعلى الصفحة، سيعرض النظام ما يلي:</a:t>
            </a:r>
            <a:endParaRPr lang="en-US" sz="1600" dirty="0">
              <a:solidFill>
                <a:prstClr val="black"/>
              </a:solidFill>
              <a:latin typeface="Calibri" panose="020F0502020204030204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EA0CF2-FF0D-44F4-8D34-19FB6D176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7" y="2015868"/>
            <a:ext cx="6327276" cy="3092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7E526A-C69E-40E3-BF6D-67B9ABF37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02" y="5138169"/>
            <a:ext cx="4636365" cy="880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C9587A9-0A18-4D52-A147-CB7104D92C8E}"/>
              </a:ext>
            </a:extLst>
          </p:cNvPr>
          <p:cNvGrpSpPr/>
          <p:nvPr/>
        </p:nvGrpSpPr>
        <p:grpSpPr>
          <a:xfrm>
            <a:off x="3065184" y="2533635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2DDBAB3-5ADC-42F8-9C9C-98D6ABD0386D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1FA253F-530F-4233-820F-BBE3BBBC6DC8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39">
              <a:extLst>
                <a:ext uri="{FF2B5EF4-FFF2-40B4-BE49-F238E27FC236}">
                  <a16:creationId xmlns:a16="http://schemas.microsoft.com/office/drawing/2014/main" id="{1EFC3621-C7A2-4D19-90D8-F081F50FA121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CA8C843-0469-46CD-B96E-47A75683962F}"/>
              </a:ext>
            </a:extLst>
          </p:cNvPr>
          <p:cNvGrpSpPr/>
          <p:nvPr/>
        </p:nvGrpSpPr>
        <p:grpSpPr>
          <a:xfrm>
            <a:off x="3618546" y="4903525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E1E6CE-F039-41A5-A44D-424E8E532FCC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4A0D54A-A0B6-40CD-B52D-24D7C0FD8CD7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Elbow Connector 39">
              <a:extLst>
                <a:ext uri="{FF2B5EF4-FFF2-40B4-BE49-F238E27FC236}">
                  <a16:creationId xmlns:a16="http://schemas.microsoft.com/office/drawing/2014/main" id="{CD6250D1-C406-4628-BEB3-9076F26364D6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7E832D9-A6A5-4BB1-950D-456FC39BF2E3}"/>
              </a:ext>
            </a:extLst>
          </p:cNvPr>
          <p:cNvGrpSpPr/>
          <p:nvPr/>
        </p:nvGrpSpPr>
        <p:grpSpPr>
          <a:xfrm>
            <a:off x="800060" y="5313074"/>
            <a:ext cx="268384" cy="469287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D3E5DF8-131B-4AE3-AC21-BFA08B98E83B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400" b="1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JO" sz="14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EFD055B-1E68-4033-98B6-AB3A74C0B54C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>
              <a:solidFill>
                <a:srgbClr val="B4543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Elbow Connector 39">
              <a:extLst>
                <a:ext uri="{FF2B5EF4-FFF2-40B4-BE49-F238E27FC236}">
                  <a16:creationId xmlns:a16="http://schemas.microsoft.com/office/drawing/2014/main" id="{4A1A83FD-FEFC-44B1-AA6F-2FB627B3573F}"/>
                </a:ext>
              </a:extLst>
            </p:cNvPr>
            <p:cNvCxnSpPr>
              <a:cxnSpLocks/>
              <a:stCxn id="31" idx="0"/>
              <a:endCxn id="30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19203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9F071-3FA0-484F-9C34-B6174F571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إدارة المخاطر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7CCF3-AA52-4EBC-A690-C8D78CD34BFA}"/>
              </a:ext>
            </a:extLst>
          </p:cNvPr>
          <p:cNvSpPr txBox="1"/>
          <p:nvPr/>
        </p:nvSpPr>
        <p:spPr>
          <a:xfrm>
            <a:off x="6604659" y="2844224"/>
            <a:ext cx="530841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600" dirty="0"/>
              <a:t>من خلال الضغط على علامة تبويب إدارة المخاطر والتصنيف الموجودة أعلى الصفحة، سيعرض النظام ما يلي:</a:t>
            </a:r>
          </a:p>
          <a:p>
            <a:pPr marL="285750" indent="-285750" algn="r" rtl="1">
              <a:lnSpc>
                <a:spcPct val="150000"/>
              </a:lnSpc>
              <a:buClr>
                <a:srgbClr val="B45434"/>
              </a:buClr>
              <a:buFont typeface="Wingdings" panose="05000000000000000000" pitchFamily="2" charset="2"/>
              <a:buChar char="§"/>
            </a:pPr>
            <a:r>
              <a:rPr lang="ar-SA" sz="1600" dirty="0"/>
              <a:t>مصفوفة المخاطر</a:t>
            </a:r>
            <a:r>
              <a:rPr lang="ar-EG" sz="1600" dirty="0"/>
              <a:t> و </a:t>
            </a:r>
            <a:r>
              <a:rPr lang="ar-SA" sz="1600" dirty="0"/>
              <a:t>من خلال هذا يمكنك تحديد الأولوية.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2E54B5-0510-4C2F-9765-2B1F19E04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31" y="2084832"/>
            <a:ext cx="6325728" cy="3115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06204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DAAC45-C405-A045-A36A-AB520E635B1F}"/>
              </a:ext>
            </a:extLst>
          </p:cNvPr>
          <p:cNvSpPr txBox="1"/>
          <p:nvPr/>
        </p:nvSpPr>
        <p:spPr>
          <a:xfrm>
            <a:off x="469900" y="518870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الثلاثاء - 2 فبراير 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DA14D-5F91-359F-F29B-0C0A1F148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574" y="2967147"/>
            <a:ext cx="8591549" cy="923706"/>
          </a:xfrm>
        </p:spPr>
        <p:txBody>
          <a:bodyPr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B45434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+mj-cs"/>
              </a:rPr>
              <a:t>تسجيل الخروج </a:t>
            </a:r>
          </a:p>
        </p:txBody>
      </p:sp>
    </p:spTree>
    <p:extLst>
      <p:ext uri="{BB962C8B-B14F-4D97-AF65-F5344CB8AC3E}">
        <p14:creationId xmlns:p14="http://schemas.microsoft.com/office/powerpoint/2010/main" val="32675868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AC497-CDCC-4C7A-8314-20449F5F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cs typeface="+mj-cs"/>
              </a:rPr>
              <a:t>تسجيل الخروج</a:t>
            </a:r>
            <a:endParaRPr lang="en-US" dirty="0">
              <a:cs typeface="+mj-cs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6CC39228-1FB2-480A-B1D0-EA0AF9B8E7C8}"/>
              </a:ext>
            </a:extLst>
          </p:cNvPr>
          <p:cNvSpPr txBox="1">
            <a:spLocks/>
          </p:cNvSpPr>
          <p:nvPr/>
        </p:nvSpPr>
        <p:spPr>
          <a:xfrm>
            <a:off x="7272031" y="207825"/>
            <a:ext cx="3981467" cy="95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93935F-1023-46E4-BBD3-845D8E47524A}"/>
              </a:ext>
            </a:extLst>
          </p:cNvPr>
          <p:cNvSpPr txBox="1"/>
          <p:nvPr/>
        </p:nvSpPr>
        <p:spPr>
          <a:xfrm>
            <a:off x="7272031" y="3182720"/>
            <a:ext cx="459972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بالضغط على اسم المستخدم الحالي 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(1)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، سيعرض النظام قائمة منسدلة، حيث يمكنك الضغط على 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"تسجيل الخروج"(2)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”</a:t>
            </a:r>
            <a:r>
              <a:rPr lang="ar-JO" sz="1600" b="1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 </a:t>
            </a:r>
            <a:r>
              <a:rPr lang="ar-JO" sz="16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لتسجيل الخروج من النظام.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6EEFA4E-BBFE-401F-827A-3FA99BE21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70" y="2066892"/>
            <a:ext cx="6936151" cy="3401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8927172-378C-423A-85AB-382612637491}"/>
              </a:ext>
            </a:extLst>
          </p:cNvPr>
          <p:cNvGrpSpPr/>
          <p:nvPr/>
        </p:nvGrpSpPr>
        <p:grpSpPr>
          <a:xfrm>
            <a:off x="1441025" y="2214910"/>
            <a:ext cx="489375" cy="517594"/>
            <a:chOff x="3546639" y="4327529"/>
            <a:chExt cx="489375" cy="517594"/>
          </a:xfrm>
          <a:solidFill>
            <a:srgbClr val="B4543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CBBB787-8F11-491C-B350-F35D602F4774}"/>
                </a:ext>
              </a:extLst>
            </p:cNvPr>
            <p:cNvSpPr/>
            <p:nvPr/>
          </p:nvSpPr>
          <p:spPr>
            <a:xfrm>
              <a:off x="3697603" y="4327529"/>
              <a:ext cx="338411" cy="352610"/>
            </a:xfrm>
            <a:prstGeom prst="ellipse">
              <a:avLst/>
            </a:prstGeom>
            <a:grpFill/>
            <a:ln w="12700" cap="flat" cmpd="sng" algn="ctr">
              <a:solidFill>
                <a:srgbClr val="B4543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JO" sz="1400" b="1" i="0" u="none" strike="noStrike" kern="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C1BE50D-7EE1-46B0-8FEB-E81EB318BDBA}"/>
                </a:ext>
              </a:extLst>
            </p:cNvPr>
            <p:cNvSpPr/>
            <p:nvPr/>
          </p:nvSpPr>
          <p:spPr>
            <a:xfrm>
              <a:off x="3546639" y="4766481"/>
              <a:ext cx="67144" cy="78642"/>
            </a:xfrm>
            <a:prstGeom prst="ellipse">
              <a:avLst/>
            </a:prstGeom>
            <a:grpFill/>
            <a:ln w="57150" cap="flat" cmpd="sng" algn="ctr">
              <a:solidFill>
                <a:srgbClr val="B4543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JO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36" name="Elbow Connector 39">
              <a:extLst>
                <a:ext uri="{FF2B5EF4-FFF2-40B4-BE49-F238E27FC236}">
                  <a16:creationId xmlns:a16="http://schemas.microsoft.com/office/drawing/2014/main" id="{761413D8-E461-4A63-AD1D-B0EE6C1EC68A}"/>
                </a:ext>
              </a:extLst>
            </p:cNvPr>
            <p:cNvCxnSpPr>
              <a:cxnSpLocks/>
              <a:stCxn id="35" idx="6"/>
              <a:endCxn id="34" idx="4"/>
            </p:cNvCxnSpPr>
            <p:nvPr/>
          </p:nvCxnSpPr>
          <p:spPr>
            <a:xfrm flipV="1">
              <a:off x="3613783" y="4680139"/>
              <a:ext cx="253026" cy="125663"/>
            </a:xfrm>
            <a:prstGeom prst="bentConnector2">
              <a:avLst/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26F8CD-672D-4FE9-9F75-7EAF1FC0A77B}"/>
              </a:ext>
            </a:extLst>
          </p:cNvPr>
          <p:cNvGrpSpPr/>
          <p:nvPr/>
        </p:nvGrpSpPr>
        <p:grpSpPr>
          <a:xfrm>
            <a:off x="238370" y="1449097"/>
            <a:ext cx="338411" cy="617795"/>
            <a:chOff x="3525304" y="4108955"/>
            <a:chExt cx="338411" cy="617795"/>
          </a:xfrm>
          <a:solidFill>
            <a:srgbClr val="B4543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17FAE51-0169-454E-9B04-B9B209B91B0D}"/>
                </a:ext>
              </a:extLst>
            </p:cNvPr>
            <p:cNvSpPr/>
            <p:nvPr/>
          </p:nvSpPr>
          <p:spPr>
            <a:xfrm>
              <a:off x="3525304" y="4108955"/>
              <a:ext cx="338411" cy="352610"/>
            </a:xfrm>
            <a:prstGeom prst="ellipse">
              <a:avLst/>
            </a:prstGeom>
            <a:grpFill/>
            <a:ln w="12700" cap="flat" cmpd="sng" algn="ctr">
              <a:solidFill>
                <a:srgbClr val="B4543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JO" sz="1400" b="1" i="0" u="none" strike="noStrike" kern="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66E290F-8469-469E-B28A-9852618FC1C8}"/>
                </a:ext>
              </a:extLst>
            </p:cNvPr>
            <p:cNvSpPr/>
            <p:nvPr/>
          </p:nvSpPr>
          <p:spPr>
            <a:xfrm>
              <a:off x="3661830" y="4648108"/>
              <a:ext cx="67144" cy="78642"/>
            </a:xfrm>
            <a:prstGeom prst="ellipse">
              <a:avLst/>
            </a:prstGeom>
            <a:grpFill/>
            <a:ln w="57150" cap="flat" cmpd="sng" algn="ctr">
              <a:solidFill>
                <a:srgbClr val="B4543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JO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6FB1D813-5A09-49A6-9FAA-ABF3ED8625EA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rot="16200000" flipV="1">
              <a:off x="3601685" y="4554391"/>
              <a:ext cx="186543" cy="892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B45434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11872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B79E80"/>
      </a:dk2>
      <a:lt2>
        <a:srgbClr val="E7E6E6"/>
      </a:lt2>
      <a:accent1>
        <a:srgbClr val="B45434"/>
      </a:accent1>
      <a:accent2>
        <a:srgbClr val="4D4D4F"/>
      </a:accent2>
      <a:accent3>
        <a:srgbClr val="DE5671"/>
      </a:accent3>
      <a:accent4>
        <a:srgbClr val="EDC456"/>
      </a:accent4>
      <a:accent5>
        <a:srgbClr val="008494"/>
      </a:accent5>
      <a:accent6>
        <a:srgbClr val="ABBC40"/>
      </a:accent6>
      <a:hlink>
        <a:srgbClr val="EFA365"/>
      </a:hlink>
      <a:folHlink>
        <a:srgbClr val="8F3D97"/>
      </a:folHlink>
    </a:clrScheme>
    <a:fontScheme name="Custom 2">
      <a:majorFont>
        <a:latin typeface="Cairo"/>
        <a:ea typeface=""/>
        <a:cs typeface="Cairo"/>
      </a:majorFont>
      <a:minorFont>
        <a:latin typeface="Cairo"/>
        <a:ea typeface=""/>
        <a:cs typeface="Cai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99C56F0604304496401D2D2102333C" ma:contentTypeVersion="19" ma:contentTypeDescription="Create a new document." ma:contentTypeScope="" ma:versionID="4161eb78326fd07c4a3da640feee18ca">
  <xsd:schema xmlns:xsd="http://www.w3.org/2001/XMLSchema" xmlns:xs="http://www.w3.org/2001/XMLSchema" xmlns:p="http://schemas.microsoft.com/office/2006/metadata/properties" xmlns:ns2="45c903be-dc87-4f23-931c-09481c7fd386" xmlns:ns3="7dda13b7-6245-48ec-a059-2a40f7682743" targetNamespace="http://schemas.microsoft.com/office/2006/metadata/properties" ma:root="true" ma:fieldsID="59901ce7f0a0ea40dad34233c1677ea0" ns2:_="" ns3:_="">
    <xsd:import namespace="45c903be-dc87-4f23-931c-09481c7fd386"/>
    <xsd:import namespace="7dda13b7-6245-48ec-a059-2a40f76827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c903be-dc87-4f23-931c-09481c7fd3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c4fa48d-b01c-4cbd-9a2a-be3ba3df041a}" ma:internalName="TaxCatchAll" ma:showField="CatchAllData" ma:web="45c903be-dc87-4f23-931c-09481c7fd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a13b7-6245-48ec-a059-2a40f76827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30db051-0fab-4bab-ace2-9796089841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da13b7-6245-48ec-a059-2a40f7682743">
      <Terms xmlns="http://schemas.microsoft.com/office/infopath/2007/PartnerControls"/>
    </lcf76f155ced4ddcb4097134ff3c332f>
    <TaxCatchAll xmlns="45c903be-dc87-4f23-931c-09481c7fd386" xsi:nil="true"/>
  </documentManagement>
</p:properties>
</file>

<file path=customXml/itemProps1.xml><?xml version="1.0" encoding="utf-8"?>
<ds:datastoreItem xmlns:ds="http://schemas.openxmlformats.org/officeDocument/2006/customXml" ds:itemID="{9C39F1B9-FC5B-490C-A51B-F29D1BEE71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c903be-dc87-4f23-931c-09481c7fd386"/>
    <ds:schemaRef ds:uri="7dda13b7-6245-48ec-a059-2a40f76827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0F53A9-5F08-4867-A419-6F1AF8496D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8D301C-350D-465D-8D51-8CE81D148E43}">
  <ds:schemaRefs>
    <ds:schemaRef ds:uri="http://schemas.microsoft.com/office/2006/metadata/properties"/>
    <ds:schemaRef ds:uri="http://schemas.openxmlformats.org/package/2006/metadata/core-properties"/>
    <ds:schemaRef ds:uri="7dda13b7-6245-48ec-a059-2a40f7682743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45c903be-dc87-4f23-931c-09481c7fd38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8132</TotalTime>
  <Words>7519</Words>
  <Application>Microsoft Office PowerPoint</Application>
  <PresentationFormat>Widescreen</PresentationFormat>
  <Paragraphs>1250</Paragraphs>
  <Slides>93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4" baseType="lpstr">
      <vt:lpstr>Arial</vt:lpstr>
      <vt:lpstr>Bahij Janna</vt:lpstr>
      <vt:lpstr>Cairo</vt:lpstr>
      <vt:lpstr>Calibri</vt:lpstr>
      <vt:lpstr>Frutiger LT Arabic 55 Roman</vt:lpstr>
      <vt:lpstr>Roboto</vt:lpstr>
      <vt:lpstr>Söhne</vt:lpstr>
      <vt:lpstr>TheSansArabic Light</vt:lpstr>
      <vt:lpstr>Times New Roman</vt:lpstr>
      <vt:lpstr>Wingdings</vt:lpstr>
      <vt:lpstr>Office Theme</vt:lpstr>
      <vt:lpstr>دليل مستخدم الحلول الرقمية لإدارة المشاريع P+ </vt:lpstr>
      <vt:lpstr>صفحة تسجيل الدخول</vt:lpstr>
      <vt:lpstr>صفحة تسجيل الدخول</vt:lpstr>
      <vt:lpstr>الصفحة الرئيسية – العناوين</vt:lpstr>
      <vt:lpstr>الصفحة الرئيسية – العناوين</vt:lpstr>
      <vt:lpstr>الصفحة الرئيسية – العناوين</vt:lpstr>
      <vt:lpstr>الجدول الزمني</vt:lpstr>
      <vt:lpstr>الجدول الزمني</vt:lpstr>
      <vt:lpstr>الجدول الزمني</vt:lpstr>
      <vt:lpstr>الجدول الزمني</vt:lpstr>
      <vt:lpstr>الجدول الزمني</vt:lpstr>
      <vt:lpstr>الجدول الزمني</vt:lpstr>
      <vt:lpstr>المحافظ</vt:lpstr>
      <vt:lpstr>إضافة محفظة</vt:lpstr>
      <vt:lpstr>إضافة محفظة</vt:lpstr>
      <vt:lpstr>البرنامج</vt:lpstr>
      <vt:lpstr>البرنامج</vt:lpstr>
      <vt:lpstr>البرنامج</vt:lpstr>
      <vt:lpstr>المشروع</vt:lpstr>
      <vt:lpstr>إضافة مشروع</vt:lpstr>
      <vt:lpstr>المشروع </vt:lpstr>
      <vt:lpstr>مساحة عمل المشروع</vt:lpstr>
      <vt:lpstr>مساحة عمل المشروع</vt:lpstr>
      <vt:lpstr>مساحة عمل المشروع- ملخص المشروع</vt:lpstr>
      <vt:lpstr>مساحة عمل المشروع - المهام</vt:lpstr>
      <vt:lpstr>مساحة عمل المشروع – المهام</vt:lpstr>
      <vt:lpstr>مساحة عمل المشروع – المهام</vt:lpstr>
      <vt:lpstr>مساحة عمل المشروع – الخطة</vt:lpstr>
      <vt:lpstr>مساحة عمل المشروع – الخطة</vt:lpstr>
      <vt:lpstr>مساحة عمل المشروع – الخطة</vt:lpstr>
      <vt:lpstr>مساحة عمل المشروع – الخطة</vt:lpstr>
      <vt:lpstr>مساحة عمل المشروع – الخطة</vt:lpstr>
      <vt:lpstr>مساحة عمل المشروع – الخطة</vt:lpstr>
      <vt:lpstr>مساحة عمل المشروع – بوابة المرحلة</vt:lpstr>
      <vt:lpstr>مساحة عمل المشروع – سجل التحديثات</vt:lpstr>
      <vt:lpstr>مساحة عمل المشروع – سجل التحديثات</vt:lpstr>
      <vt:lpstr>مساحة عمل المشروع – أعضاء الفريق</vt:lpstr>
      <vt:lpstr>مساحة عمل المشروع – أصحاب المصلحة</vt:lpstr>
      <vt:lpstr>مساحة عمل المشروع – أصحاب المصلحة</vt:lpstr>
      <vt:lpstr>مساحة عمل المشروع - المخرجات</vt:lpstr>
      <vt:lpstr>مساحة عمل المشروع - المخرجات</vt:lpstr>
      <vt:lpstr>مساحة عمل المشروع - المخرجات</vt:lpstr>
      <vt:lpstr>مساحة عمل المشروع – المخاطر</vt:lpstr>
      <vt:lpstr>مساحة عمل المشروع – المخاطر</vt:lpstr>
      <vt:lpstr>مساحة عمل المشروع – المخاطر</vt:lpstr>
      <vt:lpstr>مساحة عمل المشروع – مصفوفة المخاطر</vt:lpstr>
      <vt:lpstr>مساحة عمل المشروع - التحديات</vt:lpstr>
      <vt:lpstr>مساحة عمل المشروع - التحديات</vt:lpstr>
      <vt:lpstr>مساحة عمل المشروع - التحديات</vt:lpstr>
      <vt:lpstr>مساحة عمل المشروع - المعالم</vt:lpstr>
      <vt:lpstr>مساحة عمل المشروع - المعالم</vt:lpstr>
      <vt:lpstr>مساحة عمل المشروع - المعالم</vt:lpstr>
      <vt:lpstr>مساحة عمل المشروع - عمليات مكتب ادارة المشاريع</vt:lpstr>
      <vt:lpstr>مساحة عمل المشروع - الاعتماديات</vt:lpstr>
      <vt:lpstr>مساحة عمل المشروع - المستندات</vt:lpstr>
      <vt:lpstr>مركز المهام</vt:lpstr>
      <vt:lpstr>مركز المهام</vt:lpstr>
      <vt:lpstr>مركز المهام - المهام</vt:lpstr>
      <vt:lpstr>مركز المهام - المهام</vt:lpstr>
      <vt:lpstr>مركز المهام - المخاطر</vt:lpstr>
      <vt:lpstr>مركز المهام - المخاطر</vt:lpstr>
      <vt:lpstr>مركز المهام - التحديات</vt:lpstr>
      <vt:lpstr>مركز المهام - التحديات</vt:lpstr>
      <vt:lpstr>مركز المهام - تحتاج إلى دعم</vt:lpstr>
      <vt:lpstr>مركز المهام – مهام عامة</vt:lpstr>
      <vt:lpstr>مركز المهام – مهام عامة</vt:lpstr>
      <vt:lpstr>مركز المهام – مهام عامة</vt:lpstr>
      <vt:lpstr>الاعتماديات </vt:lpstr>
      <vt:lpstr>الاعتماديات</vt:lpstr>
      <vt:lpstr>الاعتماديات</vt:lpstr>
      <vt:lpstr>لوحة التحكم</vt:lpstr>
      <vt:lpstr>لوحة التحكم</vt:lpstr>
      <vt:lpstr>لوحة التحكم - إدارة المستوى</vt:lpstr>
      <vt:lpstr>لوحة التحكم - إدارة المستوى</vt:lpstr>
      <vt:lpstr>لوحة التحكم - إدارة المستوى</vt:lpstr>
      <vt:lpstr>لوحة التحكم - إدارة المستوى</vt:lpstr>
      <vt:lpstr>لوحة التحكم – إدارة المستوى - إدارة الحالات</vt:lpstr>
      <vt:lpstr>لوحة التحكم – إدارة المستوى - إدارة الحالات</vt:lpstr>
      <vt:lpstr>لوحة التحكم – إدارة المستوى - إدارة بوابة المراحل</vt:lpstr>
      <vt:lpstr>لوحة التحكم – إدارة المستوى - إدارة بوابة المراحل</vt:lpstr>
      <vt:lpstr>لوحة التحكم – إدارة المستوى – إدارة السجلات</vt:lpstr>
      <vt:lpstr>لوحة التحكم – إدارة المستوى – إدارة الموافقات</vt:lpstr>
      <vt:lpstr>لوحة التحكم – إدارة المستوى - الأدوار </vt:lpstr>
      <vt:lpstr>لوحة التحكم – إدارة المستوى – إدارة التصعيد</vt:lpstr>
      <vt:lpstr>لوحة التحكم – إدارة المستوى – إدارة المشتريات</vt:lpstr>
      <vt:lpstr>لوحة التحكم – المستخدمين &amp; المجموعات</vt:lpstr>
      <vt:lpstr>لوحة التحكم – المستخدمين &amp; المجموعات</vt:lpstr>
      <vt:lpstr>لوحة التحكم - إدارة قوائم النظام</vt:lpstr>
      <vt:lpstr>لوحة التحكم – إدارة الإعدادات</vt:lpstr>
      <vt:lpstr>لوحة التحكم – إمكانية الوصول</vt:lpstr>
      <vt:lpstr>إدارة المخاطر</vt:lpstr>
      <vt:lpstr>تسجيل الخروج </vt:lpstr>
      <vt:lpstr>تسجيل الخروج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العرض</dc:title>
  <dc:creator>Arwa Alturkistani l Kafaa</dc:creator>
  <cp:lastModifiedBy>Ahmad Alnajjar</cp:lastModifiedBy>
  <cp:revision>149</cp:revision>
  <dcterms:created xsi:type="dcterms:W3CDTF">2023-02-14T07:35:55Z</dcterms:created>
  <dcterms:modified xsi:type="dcterms:W3CDTF">2024-05-15T06:58:13Z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0x010100F199C56F0604304496401D2D2102333C</vt:lpwstr>
  </property>
  <property fmtid="{D5CDD505-2E9C-101B-9397-08002B2CF9AE}" pid="3" name="MediaServiceImageTags">
    <vt:lpwstr/>
  </property>
</Properties>
</file>